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8"/>
  </p:notesMasterIdLst>
  <p:sldIdLst>
    <p:sldId id="285" r:id="rId2"/>
    <p:sldId id="282" r:id="rId3"/>
    <p:sldId id="298" r:id="rId4"/>
    <p:sldId id="1144" r:id="rId5"/>
    <p:sldId id="1191" r:id="rId6"/>
    <p:sldId id="302" r:id="rId7"/>
    <p:sldId id="1145" r:id="rId8"/>
    <p:sldId id="1192" r:id="rId9"/>
    <p:sldId id="299" r:id="rId10"/>
    <p:sldId id="1189" r:id="rId11"/>
    <p:sldId id="1190" r:id="rId12"/>
    <p:sldId id="1188" r:id="rId13"/>
    <p:sldId id="1195" r:id="rId14"/>
    <p:sldId id="1193" r:id="rId15"/>
    <p:sldId id="301" r:id="rId16"/>
    <p:sldId id="27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T H" initials="CH" lastIdx="1" clrIdx="0">
    <p:extLst>
      <p:ext uri="{19B8F6BF-5375-455C-9EA6-DF929625EA0E}">
        <p15:presenceInfo xmlns:p15="http://schemas.microsoft.com/office/powerpoint/2012/main" userId="b66ede6071c05f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4172"/>
    <a:srgbClr val="616161"/>
    <a:srgbClr val="404040"/>
    <a:srgbClr val="262626"/>
    <a:srgbClr val="7721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03" autoAdjust="0"/>
    <p:restoredTop sz="87164" autoAdjust="0"/>
  </p:normalViewPr>
  <p:slideViewPr>
    <p:cSldViewPr snapToGrid="0" snapToObjects="1">
      <p:cViewPr varScale="1">
        <p:scale>
          <a:sx n="124" d="100"/>
          <a:sy n="124" d="100"/>
        </p:scale>
        <p:origin x="1640"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900" b="1">
                <a:latin typeface="宋体" panose="02010600030101010101" pitchFamily="2" charset="-122"/>
                <a:ea typeface="宋体" panose="02010600030101010101" pitchFamily="2" charset="-122"/>
              </a:rPr>
              <a:t>开源代码在各行业的占比</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2022</c:v>
                </c:pt>
              </c:strCache>
            </c:strRef>
          </c:tx>
          <c:spPr>
            <a:solidFill>
              <a:schemeClr val="accent1"/>
            </a:solidFill>
            <a:ln>
              <a:noFill/>
            </a:ln>
            <a:effectLst/>
          </c:spPr>
          <c:invertIfNegative val="0"/>
          <c:cat>
            <c:strRef>
              <c:f>Sheet1!$A$2:$A$17</c:f>
              <c:strCache>
                <c:ptCount val="16"/>
                <c:pt idx="0">
                  <c:v>物联网</c:v>
                </c:pt>
                <c:pt idx="1">
                  <c:v>生产制造</c:v>
                </c:pt>
                <c:pt idx="2">
                  <c:v>网络安全</c:v>
                </c:pt>
                <c:pt idx="3">
                  <c:v>移动应用软件</c:v>
                </c:pt>
                <c:pt idx="4">
                  <c:v>教育技术</c:v>
                </c:pt>
                <c:pt idx="5">
                  <c:v>医药健康</c:v>
                </c:pt>
                <c:pt idx="6">
                  <c:v>营销技术</c:v>
                </c:pt>
                <c:pt idx="7">
                  <c:v>能源和清洁技术</c:v>
                </c:pt>
                <c:pt idx="8">
                  <c:v>互联网和软件基础设施</c:v>
                </c:pt>
                <c:pt idx="9">
                  <c:v>VR、游戏、娱乐、媒体</c:v>
                </c:pt>
                <c:pt idx="10">
                  <c:v>大数据、人工智能</c:v>
                </c:pt>
                <c:pt idx="11">
                  <c:v>电脑硬件、半导体</c:v>
                </c:pt>
                <c:pt idx="12">
                  <c:v>企业软件</c:v>
                </c:pt>
                <c:pt idx="13">
                  <c:v>交通运输</c:v>
                </c:pt>
                <c:pt idx="14">
                  <c:v>无线通信</c:v>
                </c:pt>
                <c:pt idx="15">
                  <c:v>零售、电商</c:v>
                </c:pt>
              </c:strCache>
            </c:strRef>
          </c:cat>
          <c:val>
            <c:numRef>
              <c:f>Sheet1!$B$2:$B$17</c:f>
              <c:numCache>
                <c:formatCode>General</c:formatCode>
                <c:ptCount val="16"/>
                <c:pt idx="0">
                  <c:v>100</c:v>
                </c:pt>
                <c:pt idx="1">
                  <c:v>95</c:v>
                </c:pt>
                <c:pt idx="2">
                  <c:v>100</c:v>
                </c:pt>
                <c:pt idx="3">
                  <c:v>100</c:v>
                </c:pt>
                <c:pt idx="4">
                  <c:v>92</c:v>
                </c:pt>
                <c:pt idx="5">
                  <c:v>92</c:v>
                </c:pt>
                <c:pt idx="6">
                  <c:v>97</c:v>
                </c:pt>
                <c:pt idx="7">
                  <c:v>99</c:v>
                </c:pt>
                <c:pt idx="8">
                  <c:v>100</c:v>
                </c:pt>
                <c:pt idx="9">
                  <c:v>98</c:v>
                </c:pt>
                <c:pt idx="10">
                  <c:v>97</c:v>
                </c:pt>
                <c:pt idx="11">
                  <c:v>98</c:v>
                </c:pt>
                <c:pt idx="12">
                  <c:v>98</c:v>
                </c:pt>
                <c:pt idx="13">
                  <c:v>97</c:v>
                </c:pt>
                <c:pt idx="14">
                  <c:v>98</c:v>
                </c:pt>
                <c:pt idx="15">
                  <c:v>92</c:v>
                </c:pt>
              </c:numCache>
            </c:numRef>
          </c:val>
          <c:extLst>
            <c:ext xmlns:c16="http://schemas.microsoft.com/office/drawing/2014/chart" uri="{C3380CC4-5D6E-409C-BE32-E72D297353CC}">
              <c16:uniqueId val="{00000000-C6ED-40FE-90C3-61B85F75F5A7}"/>
            </c:ext>
          </c:extLst>
        </c:ser>
        <c:ser>
          <c:idx val="1"/>
          <c:order val="1"/>
          <c:tx>
            <c:strRef>
              <c:f>Sheet1!$C$1</c:f>
              <c:strCache>
                <c:ptCount val="1"/>
                <c:pt idx="0">
                  <c:v>2021</c:v>
                </c:pt>
              </c:strCache>
            </c:strRef>
          </c:tx>
          <c:spPr>
            <a:solidFill>
              <a:schemeClr val="accent2"/>
            </a:solidFill>
            <a:ln>
              <a:noFill/>
            </a:ln>
            <a:effectLst/>
          </c:spPr>
          <c:invertIfNegative val="0"/>
          <c:cat>
            <c:strRef>
              <c:f>Sheet1!$A$2:$A$17</c:f>
              <c:strCache>
                <c:ptCount val="16"/>
                <c:pt idx="0">
                  <c:v>物联网</c:v>
                </c:pt>
                <c:pt idx="1">
                  <c:v>生产制造</c:v>
                </c:pt>
                <c:pt idx="2">
                  <c:v>网络安全</c:v>
                </c:pt>
                <c:pt idx="3">
                  <c:v>移动应用软件</c:v>
                </c:pt>
                <c:pt idx="4">
                  <c:v>教育技术</c:v>
                </c:pt>
                <c:pt idx="5">
                  <c:v>医药健康</c:v>
                </c:pt>
                <c:pt idx="6">
                  <c:v>营销技术</c:v>
                </c:pt>
                <c:pt idx="7">
                  <c:v>能源和清洁技术</c:v>
                </c:pt>
                <c:pt idx="8">
                  <c:v>互联网和软件基础设施</c:v>
                </c:pt>
                <c:pt idx="9">
                  <c:v>VR、游戏、娱乐、媒体</c:v>
                </c:pt>
                <c:pt idx="10">
                  <c:v>大数据、人工智能</c:v>
                </c:pt>
                <c:pt idx="11">
                  <c:v>电脑硬件、半导体</c:v>
                </c:pt>
                <c:pt idx="12">
                  <c:v>企业软件</c:v>
                </c:pt>
                <c:pt idx="13">
                  <c:v>交通运输</c:v>
                </c:pt>
                <c:pt idx="14">
                  <c:v>无线通信</c:v>
                </c:pt>
                <c:pt idx="15">
                  <c:v>零售、电商</c:v>
                </c:pt>
              </c:strCache>
            </c:strRef>
          </c:cat>
          <c:val>
            <c:numRef>
              <c:f>Sheet1!$C$2:$C$17</c:f>
              <c:numCache>
                <c:formatCode>General</c:formatCode>
                <c:ptCount val="16"/>
                <c:pt idx="0">
                  <c:v>90</c:v>
                </c:pt>
                <c:pt idx="1">
                  <c:v>85</c:v>
                </c:pt>
                <c:pt idx="2">
                  <c:v>82</c:v>
                </c:pt>
                <c:pt idx="3">
                  <c:v>81</c:v>
                </c:pt>
                <c:pt idx="4">
                  <c:v>81</c:v>
                </c:pt>
                <c:pt idx="5">
                  <c:v>81</c:v>
                </c:pt>
                <c:pt idx="6">
                  <c:v>81</c:v>
                </c:pt>
                <c:pt idx="7">
                  <c:v>80</c:v>
                </c:pt>
                <c:pt idx="8">
                  <c:v>80</c:v>
                </c:pt>
                <c:pt idx="9">
                  <c:v>78</c:v>
                </c:pt>
                <c:pt idx="10">
                  <c:v>78</c:v>
                </c:pt>
                <c:pt idx="11">
                  <c:v>77</c:v>
                </c:pt>
                <c:pt idx="12">
                  <c:v>72</c:v>
                </c:pt>
                <c:pt idx="13">
                  <c:v>70</c:v>
                </c:pt>
                <c:pt idx="14">
                  <c:v>68</c:v>
                </c:pt>
                <c:pt idx="15">
                  <c:v>48</c:v>
                </c:pt>
              </c:numCache>
            </c:numRef>
          </c:val>
          <c:extLst>
            <c:ext xmlns:c16="http://schemas.microsoft.com/office/drawing/2014/chart" uri="{C3380CC4-5D6E-409C-BE32-E72D297353CC}">
              <c16:uniqueId val="{00000001-C6ED-40FE-90C3-61B85F75F5A7}"/>
            </c:ext>
          </c:extLst>
        </c:ser>
        <c:dLbls>
          <c:showLegendKey val="0"/>
          <c:showVal val="0"/>
          <c:showCatName val="0"/>
          <c:showSerName val="0"/>
          <c:showPercent val="0"/>
          <c:showBubbleSize val="0"/>
        </c:dLbls>
        <c:gapWidth val="219"/>
        <c:overlap val="-27"/>
        <c:axId val="2012212528"/>
        <c:axId val="2012213008"/>
      </c:barChart>
      <c:catAx>
        <c:axId val="2012212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12213008"/>
        <c:crosses val="autoZero"/>
        <c:auto val="1"/>
        <c:lblAlgn val="ctr"/>
        <c:lblOffset val="100"/>
        <c:noMultiLvlLbl val="0"/>
      </c:catAx>
      <c:valAx>
        <c:axId val="2012213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12212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FC520-B601-2148-876B-009DD977CB72}" type="datetimeFigureOut">
              <a:rPr kumimoji="1" lang="zh-CN" altLang="en-US" smtClean="0"/>
              <a:t>2024/5/8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355C49-7AB4-BB4D-BFDF-6A908836B908}" type="slidenum">
              <a:rPr kumimoji="1" lang="zh-CN" altLang="en-US" smtClean="0"/>
              <a:t>‹#›</a:t>
            </a:fld>
            <a:endParaRPr kumimoji="1" lang="zh-CN" altLang="en-US"/>
          </a:p>
        </p:txBody>
      </p:sp>
    </p:spTree>
    <p:extLst>
      <p:ext uri="{BB962C8B-B14F-4D97-AF65-F5344CB8AC3E}">
        <p14:creationId xmlns:p14="http://schemas.microsoft.com/office/powerpoint/2010/main" val="196889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然而企业能否用好开源</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技术库</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资源是一个非常大的挑战。其中一个重要的原因是企业无法准确及时的获取开源技术的发展动态，不能够有效利用开源技术。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本文旨在研究基于大模型的开源技术库智能检索技术，从而提升企业对开源技术的利用率。</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3</a:t>
            </a:fld>
            <a:endParaRPr kumimoji="1" lang="zh-CN" altLang="en-US"/>
          </a:p>
        </p:txBody>
      </p:sp>
    </p:spTree>
    <p:extLst>
      <p:ext uri="{BB962C8B-B14F-4D97-AF65-F5344CB8AC3E}">
        <p14:creationId xmlns:p14="http://schemas.microsoft.com/office/powerpoint/2010/main" val="4294317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当前基于 </a:t>
            </a:r>
            <a:r>
              <a:rPr kumimoji="1" lang="en-US" altLang="zh-CN" dirty="0"/>
              <a:t>RAG </a:t>
            </a:r>
            <a:r>
              <a:rPr kumimoji="1" lang="zh-CN" altLang="en-US" dirty="0"/>
              <a:t>的大模型系统面临主要的问题是，问答一致性存在比较多的问题，有较大提升空间。</a:t>
            </a:r>
            <a:r>
              <a:rPr kumimoji="1" lang="en-US" altLang="zh-CN" dirty="0"/>
              <a:t>Prompt </a:t>
            </a:r>
            <a:r>
              <a:rPr kumimoji="1" lang="zh-CN" altLang="en-US" dirty="0"/>
              <a:t>工程大量依赖人工，难以持续优化。</a:t>
            </a:r>
            <a:r>
              <a:rPr kumimoji="1" lang="en-US" altLang="zh-CN" dirty="0"/>
              <a:t>RAG</a:t>
            </a:r>
            <a:r>
              <a:rPr kumimoji="1" lang="zh-CN" altLang="en-US" dirty="0"/>
              <a:t> 系统在垂直场景的应用。</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13</a:t>
            </a:fld>
            <a:endParaRPr kumimoji="1" lang="zh-CN" altLang="en-US"/>
          </a:p>
        </p:txBody>
      </p:sp>
    </p:spTree>
    <p:extLst>
      <p:ext uri="{BB962C8B-B14F-4D97-AF65-F5344CB8AC3E}">
        <p14:creationId xmlns:p14="http://schemas.microsoft.com/office/powerpoint/2010/main" val="2818762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4</a:t>
            </a:fld>
            <a:endParaRPr kumimoji="1" lang="zh-CN" altLang="en-US"/>
          </a:p>
        </p:txBody>
      </p:sp>
    </p:spTree>
    <p:extLst>
      <p:ext uri="{BB962C8B-B14F-4D97-AF65-F5344CB8AC3E}">
        <p14:creationId xmlns:p14="http://schemas.microsoft.com/office/powerpoint/2010/main" val="2752731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 </a:t>
            </a:r>
            <a:r>
              <a:rPr lang="en-US" altLang="zh-CN" dirty="0"/>
              <a:t>IR</a:t>
            </a:r>
            <a:r>
              <a:rPr lang="zh-CN" altLang="en-US" dirty="0"/>
              <a:t> 系统首先会将不同类型的数据编码成向量，存储在向量数据库中。在用户请求流程中使用 </a:t>
            </a:r>
            <a:r>
              <a:rPr lang="en-US" altLang="zh-CN" dirty="0"/>
              <a:t>ANN</a:t>
            </a:r>
            <a:r>
              <a:rPr lang="zh-CN" altLang="en-US" dirty="0"/>
              <a:t> 算法查询最匹配的数据。整个过程通常包含了，数据处理，索引构建，检索召回，重排序等。</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5</a:t>
            </a:fld>
            <a:endParaRPr kumimoji="1" lang="zh-CN" altLang="en-US"/>
          </a:p>
        </p:txBody>
      </p:sp>
    </p:spTree>
    <p:extLst>
      <p:ext uri="{BB962C8B-B14F-4D97-AF65-F5344CB8AC3E}">
        <p14:creationId xmlns:p14="http://schemas.microsoft.com/office/powerpoint/2010/main" val="1127905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基于大模型的 </a:t>
            </a:r>
            <a:r>
              <a:rPr lang="en-US" altLang="zh-CN" dirty="0"/>
              <a:t>IR </a:t>
            </a:r>
            <a:r>
              <a:rPr lang="zh-CN" altLang="en-US" dirty="0"/>
              <a:t>系统从 </a:t>
            </a:r>
            <a:r>
              <a:rPr lang="en-US" altLang="zh-CN" dirty="0"/>
              <a:t>AGI</a:t>
            </a:r>
            <a:r>
              <a:rPr lang="zh-CN" altLang="en-US" dirty="0"/>
              <a:t> 的角度来看是一个检索增强的生成器，简称 </a:t>
            </a:r>
            <a:r>
              <a:rPr lang="en-US" altLang="zh-CN" dirty="0"/>
              <a:t>RAG</a:t>
            </a:r>
            <a:r>
              <a:rPr lang="zh-CN" altLang="en-US" dirty="0"/>
              <a:t> （</a:t>
            </a:r>
            <a:r>
              <a:rPr lang="en-US" altLang="zh-CN" sz="1200" dirty="0">
                <a:latin typeface="黑体" panose="02010609060101010101" pitchFamily="49" charset="-122"/>
                <a:ea typeface="黑体" panose="02010609060101010101" pitchFamily="49" charset="-122"/>
                <a:cs typeface="Times New Roman" panose="02020603050405020304" pitchFamily="18" charset="0"/>
              </a:rPr>
              <a:t>R</a:t>
            </a:r>
            <a:r>
              <a:rPr kumimoji="0" lang="en-US"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etrieval-Augmented </a:t>
            </a:r>
            <a:r>
              <a:rPr lang="en-US" altLang="zh-CN" sz="1200" dirty="0">
                <a:latin typeface="黑体" panose="02010609060101010101" pitchFamily="49" charset="-122"/>
                <a:ea typeface="黑体" panose="02010609060101010101" pitchFamily="49" charset="-122"/>
                <a:cs typeface="Times New Roman" panose="02020603050405020304" pitchFamily="18" charset="0"/>
              </a:rPr>
              <a:t>G</a:t>
            </a:r>
            <a:r>
              <a:rPr kumimoji="0" lang="en-US" altLang="zh-CN" sz="12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eneration </a:t>
            </a:r>
            <a:r>
              <a:rPr lang="zh-CN" altLang="en-US" dirty="0"/>
              <a:t>）。从技术库检索系统的角度来看，系统首先基于开源技术库的文档进行语义抽取，文档切分，再离线构建向量数据库索引。当用户访问时，根据用户的查询需求和上下文语境，从向量数据库中检索召回最相关的文档，与提示词一起交由大模型进行内容生成并响应用户查询。</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6</a:t>
            </a:fld>
            <a:endParaRPr kumimoji="1" lang="zh-CN" altLang="en-US"/>
          </a:p>
        </p:txBody>
      </p:sp>
    </p:spTree>
    <p:extLst>
      <p:ext uri="{BB962C8B-B14F-4D97-AF65-F5344CB8AC3E}">
        <p14:creationId xmlns:p14="http://schemas.microsoft.com/office/powerpoint/2010/main" val="82873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7</a:t>
            </a:fld>
            <a:endParaRPr kumimoji="1" lang="zh-CN" altLang="en-US"/>
          </a:p>
        </p:txBody>
      </p:sp>
    </p:spTree>
    <p:extLst>
      <p:ext uri="{BB962C8B-B14F-4D97-AF65-F5344CB8AC3E}">
        <p14:creationId xmlns:p14="http://schemas.microsoft.com/office/powerpoint/2010/main" val="20643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现有的 </a:t>
            </a:r>
            <a:r>
              <a:rPr lang="en-US" altLang="zh-CN" dirty="0"/>
              <a:t>RAG</a:t>
            </a:r>
            <a:r>
              <a:rPr lang="zh-CN" altLang="en-US" dirty="0"/>
              <a:t> 系统通常面临以下几个方面的问题：</a:t>
            </a:r>
            <a:endParaRPr lang="en-US" altLang="zh-CN" dirty="0"/>
          </a:p>
          <a:p>
            <a:pPr marL="228600" indent="-228600">
              <a:buAutoNum type="arabicPeriod"/>
            </a:pPr>
            <a:r>
              <a:rPr lang="zh-CN" altLang="en-US" dirty="0"/>
              <a:t>召回算法的一致性上还存在较大问题，从而导致问答系统的准确性和有效性不足</a:t>
            </a:r>
            <a:endParaRPr lang="en-US" altLang="zh-CN" dirty="0"/>
          </a:p>
          <a:p>
            <a:pPr marL="228600" indent="-228600">
              <a:buAutoNum type="arabicPeriod"/>
            </a:pPr>
            <a:r>
              <a:rPr lang="en-US" altLang="zh-CN" dirty="0"/>
              <a:t>Prompt </a:t>
            </a:r>
            <a:r>
              <a:rPr lang="zh-CN" altLang="en-US" dirty="0"/>
              <a:t>工程依赖大量的人工构建，无法快速收敛到最优结构</a:t>
            </a:r>
            <a:endParaRPr lang="en-US" altLang="zh-CN" dirty="0"/>
          </a:p>
          <a:p>
            <a:pPr marL="228600" indent="-228600">
              <a:buAutoNum type="arabicPeriod"/>
            </a:pPr>
            <a:endParaRPr lang="en-US" altLang="zh-CN" dirty="0"/>
          </a:p>
          <a:p>
            <a:r>
              <a:rPr lang="zh-CN" altLang="en-US" dirty="0"/>
              <a:t>为了完成基于 </a:t>
            </a:r>
            <a:r>
              <a:rPr lang="en-US" altLang="zh-CN" dirty="0"/>
              <a:t>RAG </a:t>
            </a:r>
            <a:r>
              <a:rPr lang="zh-CN" altLang="en-US" dirty="0"/>
              <a:t>的开源技术库智能检索方法研究，本文对一下几个部分展开研究</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8</a:t>
            </a:fld>
            <a:endParaRPr kumimoji="1" lang="zh-CN" altLang="en-US"/>
          </a:p>
        </p:txBody>
      </p:sp>
    </p:spTree>
    <p:extLst>
      <p:ext uri="{BB962C8B-B14F-4D97-AF65-F5344CB8AC3E}">
        <p14:creationId xmlns:p14="http://schemas.microsoft.com/office/powerpoint/2010/main" val="3181804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当前基于向量检索算法大都基于向量相似度的检索构建，如 </a:t>
            </a:r>
            <a:r>
              <a:rPr lang="en-US" altLang="zh-CN" b="0" i="0" dirty="0">
                <a:solidFill>
                  <a:srgbClr val="000000"/>
                </a:solidFill>
                <a:effectLst/>
                <a:highlight>
                  <a:srgbClr val="E8E8E8"/>
                </a:highlight>
                <a:latin typeface="Inter"/>
              </a:rPr>
              <a:t>HNSW</a:t>
            </a:r>
            <a:r>
              <a:rPr lang="zh-CN" altLang="en-US" b="0" i="0" dirty="0">
                <a:solidFill>
                  <a:srgbClr val="000000"/>
                </a:solidFill>
                <a:effectLst/>
                <a:highlight>
                  <a:srgbClr val="E8E8E8"/>
                </a:highlight>
                <a:latin typeface="Inter"/>
              </a:rPr>
              <a:t>，</a:t>
            </a:r>
            <a:r>
              <a:rPr lang="en-US" altLang="zh-CN" b="0" i="0" dirty="0" err="1">
                <a:solidFill>
                  <a:srgbClr val="000000"/>
                </a:solidFill>
                <a:effectLst/>
                <a:highlight>
                  <a:srgbClr val="E8E8E8"/>
                </a:highlight>
                <a:latin typeface="Inter"/>
              </a:rPr>
              <a:t>Scann</a:t>
            </a:r>
            <a:r>
              <a:rPr lang="en-US" altLang="zh-CN" b="0" i="0" dirty="0">
                <a:solidFill>
                  <a:srgbClr val="000000"/>
                </a:solidFill>
                <a:effectLst/>
                <a:highlight>
                  <a:srgbClr val="E8E8E8"/>
                </a:highlight>
                <a:latin typeface="Inter"/>
              </a:rPr>
              <a:t> </a:t>
            </a:r>
            <a:r>
              <a:rPr lang="zh-CN" altLang="en-US" b="0" i="0" dirty="0">
                <a:solidFill>
                  <a:srgbClr val="000000"/>
                </a:solidFill>
                <a:effectLst/>
                <a:highlight>
                  <a:srgbClr val="E8E8E8"/>
                </a:highlight>
                <a:latin typeface="Inter"/>
              </a:rPr>
              <a:t>等。然而单一维度的检索算法无法全面表达文章的多维度信息，因此在召回过程无法抓取高维语义，从而引起召回文章和用户提问的不一致性。</a:t>
            </a:r>
            <a:r>
              <a:rPr lang="en-US" altLang="zh-CN" b="0" i="0" dirty="0">
                <a:solidFill>
                  <a:srgbClr val="000000"/>
                </a:solidFill>
                <a:effectLst/>
                <a:highlight>
                  <a:srgbClr val="E8E8E8"/>
                </a:highlight>
                <a:latin typeface="Inter"/>
              </a:rPr>
              <a:t>RRF </a:t>
            </a:r>
            <a:r>
              <a:rPr lang="zh-CN" altLang="en-US" b="0" i="0" dirty="0">
                <a:solidFill>
                  <a:srgbClr val="000000"/>
                </a:solidFill>
                <a:effectLst/>
                <a:highlight>
                  <a:srgbClr val="E8E8E8"/>
                </a:highlight>
                <a:latin typeface="Inter"/>
              </a:rPr>
              <a:t>算法使用多源信息综合评估，提升了召回算法的信息利用率，然而不同源的可比性和贡献度存在缺陷。本文提出一种改进算法，基于多维度的文章语义信息构建混合索引，使得召回算法能够充分利用高维语义，与此同时构建多源信息的归一化，提升算法的一致性和鲁棒性。</a:t>
            </a:r>
            <a:endParaRPr lang="zh-CN" altLang="en-US" dirty="0"/>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10</a:t>
            </a:fld>
            <a:endParaRPr kumimoji="1" lang="zh-CN" altLang="en-US"/>
          </a:p>
        </p:txBody>
      </p:sp>
    </p:spTree>
    <p:extLst>
      <p:ext uri="{BB962C8B-B14F-4D97-AF65-F5344CB8AC3E}">
        <p14:creationId xmlns:p14="http://schemas.microsoft.com/office/powerpoint/2010/main" val="2144603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大量实践表明</a:t>
            </a:r>
            <a:r>
              <a:rPr lang="en-US" altLang="zh-CN" sz="1800" kern="100" dirty="0">
                <a:effectLst/>
                <a:latin typeface="Times New Roman" panose="02020603050405020304" pitchFamily="18" charset="0"/>
                <a:ea typeface="宋体" panose="02010600030101010101" pitchFamily="2" charset="-122"/>
              </a:rPr>
              <a:t> Prompt </a:t>
            </a:r>
            <a:r>
              <a:rPr lang="zh-CN" altLang="zh-CN" sz="1800" kern="100" dirty="0">
                <a:effectLst/>
                <a:latin typeface="Times New Roman" panose="02020603050405020304" pitchFamily="18" charset="0"/>
                <a:ea typeface="宋体" panose="02010600030101010101" pitchFamily="2" charset="-122"/>
              </a:rPr>
              <a:t>工程对自然语言大模型下游任务完成程度起到非常重要的作用。然而日益复杂的任务对</a:t>
            </a:r>
            <a:r>
              <a:rPr lang="en-US" altLang="zh-CN" sz="1800" kern="100" dirty="0">
                <a:effectLst/>
                <a:latin typeface="Times New Roman" panose="02020603050405020304" pitchFamily="18" charset="0"/>
                <a:ea typeface="宋体" panose="02010600030101010101" pitchFamily="2" charset="-122"/>
              </a:rPr>
              <a:t> Prompt </a:t>
            </a:r>
            <a:r>
              <a:rPr lang="zh-CN" altLang="zh-CN" sz="1800" kern="100" dirty="0">
                <a:effectLst/>
                <a:latin typeface="Times New Roman" panose="02020603050405020304" pitchFamily="18" charset="0"/>
                <a:ea typeface="宋体" panose="02010600030101010101" pitchFamily="2" charset="-122"/>
              </a:rPr>
              <a:t>工程要求不断提高，单纯依靠经验的</a:t>
            </a:r>
            <a:r>
              <a:rPr lang="en-US" altLang="zh-CN" sz="1800" kern="100" dirty="0">
                <a:effectLst/>
                <a:latin typeface="Times New Roman" panose="02020603050405020304" pitchFamily="18" charset="0"/>
                <a:ea typeface="宋体" panose="02010600030101010101" pitchFamily="2" charset="-122"/>
              </a:rPr>
              <a:t> Prompt </a:t>
            </a:r>
            <a:r>
              <a:rPr lang="zh-CN" altLang="zh-CN" sz="1800" kern="100" dirty="0">
                <a:effectLst/>
                <a:latin typeface="Times New Roman" panose="02020603050405020304" pitchFamily="18" charset="0"/>
                <a:ea typeface="宋体" panose="02010600030101010101" pitchFamily="2" charset="-122"/>
              </a:rPr>
              <a:t>越来越无法适应基于大模型的复杂工作流。</a:t>
            </a:r>
            <a:r>
              <a:rPr lang="en-US" altLang="zh-CN" sz="1800" kern="100" dirty="0" err="1">
                <a:effectLst/>
                <a:latin typeface="Times New Roman" panose="02020603050405020304" pitchFamily="18" charset="0"/>
                <a:ea typeface="宋体" panose="02010600030101010101" pitchFamily="2" charset="-122"/>
              </a:rPr>
              <a:t>Yongchao</a:t>
            </a:r>
            <a:r>
              <a:rPr lang="en-US" altLang="zh-CN" sz="1800" kern="100" dirty="0">
                <a:effectLst/>
                <a:latin typeface="Times New Roman" panose="02020603050405020304" pitchFamily="18" charset="0"/>
                <a:ea typeface="宋体" panose="02010600030101010101" pitchFamily="2" charset="-122"/>
              </a:rPr>
              <a:t> Zhou </a:t>
            </a:r>
            <a:r>
              <a:rPr lang="zh-CN" altLang="en-US" sz="1800" kern="100" dirty="0">
                <a:effectLst/>
                <a:latin typeface="Times New Roman" panose="02020603050405020304" pitchFamily="18" charset="0"/>
                <a:ea typeface="宋体" panose="02010600030101010101" pitchFamily="2" charset="-122"/>
              </a:rPr>
              <a:t>等人提出的 </a:t>
            </a:r>
            <a:r>
              <a:rPr lang="en-US" altLang="zh-CN" sz="1800" kern="100" dirty="0">
                <a:effectLst/>
                <a:latin typeface="Times New Roman" panose="02020603050405020304" pitchFamily="18" charset="0"/>
                <a:ea typeface="宋体" panose="02010600030101010101" pitchFamily="2" charset="-122"/>
              </a:rPr>
              <a:t>Automatic Prompt Engineer (APE) </a:t>
            </a:r>
            <a:r>
              <a:rPr lang="zh-CN" altLang="zh-CN" sz="1800" kern="100" dirty="0">
                <a:effectLst/>
                <a:latin typeface="Times New Roman" panose="02020603050405020304" pitchFamily="18" charset="0"/>
                <a:ea typeface="宋体" panose="02010600030101010101" pitchFamily="2" charset="-122"/>
              </a:rPr>
              <a:t>构建</a:t>
            </a:r>
            <a:r>
              <a:rPr lang="zh-CN" altLang="en-US" sz="1800" kern="100" dirty="0">
                <a:effectLst/>
                <a:latin typeface="Times New Roman" panose="02020603050405020304" pitchFamily="18" charset="0"/>
                <a:ea typeface="宋体" panose="02010600030101010101" pitchFamily="2" charset="-122"/>
              </a:rPr>
              <a:t>了 </a:t>
            </a:r>
            <a:r>
              <a:rPr lang="zh-CN" altLang="zh-CN" sz="1800" kern="100" dirty="0">
                <a:effectLst/>
                <a:latin typeface="Times New Roman" panose="02020603050405020304" pitchFamily="18" charset="0"/>
                <a:ea typeface="宋体" panose="02010600030101010101" pitchFamily="2" charset="-122"/>
              </a:rPr>
              <a:t>一个</a:t>
            </a:r>
            <a:r>
              <a:rPr lang="en-US" altLang="zh-CN" sz="1800" kern="100" dirty="0">
                <a:effectLst/>
                <a:latin typeface="Times New Roman" panose="02020603050405020304" pitchFamily="18" charset="0"/>
                <a:ea typeface="宋体" panose="02010600030101010101" pitchFamily="2" charset="-122"/>
              </a:rPr>
              <a:t>Prompt </a:t>
            </a:r>
            <a:r>
              <a:rPr lang="zh-CN" altLang="zh-CN" sz="1800" kern="100" dirty="0">
                <a:effectLst/>
                <a:latin typeface="Times New Roman" panose="02020603050405020304" pitchFamily="18" charset="0"/>
                <a:ea typeface="宋体" panose="02010600030101010101" pitchFamily="2" charset="-122"/>
              </a:rPr>
              <a:t>自动化框架</a:t>
            </a:r>
            <a:r>
              <a:rPr lang="zh-CN" altLang="en-US" sz="1800" kern="100" dirty="0">
                <a:effectLst/>
                <a:latin typeface="Times New Roman" panose="02020603050405020304" pitchFamily="18" charset="0"/>
                <a:ea typeface="宋体" panose="02010600030101010101" pitchFamily="2" charset="-122"/>
              </a:rPr>
              <a:t>，但 </a:t>
            </a:r>
            <a:r>
              <a:rPr lang="en-US" altLang="zh-CN" sz="1800" kern="100" dirty="0">
                <a:effectLst/>
                <a:latin typeface="Times New Roman" panose="02020603050405020304" pitchFamily="18" charset="0"/>
                <a:ea typeface="宋体" panose="02010600030101010101" pitchFamily="2" charset="-122"/>
              </a:rPr>
              <a:t>APE </a:t>
            </a:r>
            <a:r>
              <a:rPr lang="zh-CN" altLang="en-US" sz="1800" kern="100" dirty="0">
                <a:effectLst/>
                <a:latin typeface="Times New Roman" panose="02020603050405020304" pitchFamily="18" charset="0"/>
                <a:ea typeface="宋体" panose="02010600030101010101" pitchFamily="2" charset="-122"/>
              </a:rPr>
              <a:t>并未给出</a:t>
            </a:r>
            <a:r>
              <a:rPr lang="en-US" altLang="zh-CN" sz="1800" kern="100" dirty="0">
                <a:effectLst/>
                <a:latin typeface="Times New Roman" panose="02020603050405020304" pitchFamily="18" charset="0"/>
                <a:ea typeface="宋体" panose="02010600030101010101" pitchFamily="2" charset="-122"/>
              </a:rPr>
              <a:t> Prompt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优化的方向，</a:t>
            </a:r>
            <a:r>
              <a:rPr lang="zh-CN" altLang="en-US" sz="1800" kern="100" dirty="0">
                <a:effectLst/>
                <a:latin typeface="Times New Roman" panose="02020603050405020304" pitchFamily="18" charset="0"/>
                <a:ea typeface="宋体" panose="02010600030101010101" pitchFamily="2" charset="-122"/>
              </a:rPr>
              <a:t>在生产场景中，</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这有可能会导致</a:t>
            </a:r>
            <a:r>
              <a:rPr lang="en-US" altLang="zh-CN" sz="1800" kern="100" dirty="0">
                <a:effectLst/>
                <a:latin typeface="Times New Roman" panose="02020603050405020304" pitchFamily="18" charset="0"/>
                <a:ea typeface="宋体" panose="02010600030101010101" pitchFamily="2" charset="-122"/>
              </a:rPr>
              <a:t> APE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系统的结果不收敛</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。本文将在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APE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的基础上</a:t>
            </a:r>
            <a:r>
              <a:rPr lang="zh-CN" altLang="zh-CN" sz="1800" kern="100" dirty="0">
                <a:effectLst/>
                <a:latin typeface="Times New Roman" panose="02020603050405020304" pitchFamily="18" charset="0"/>
                <a:ea typeface="宋体" panose="02010600030101010101" pitchFamily="2" charset="-122"/>
              </a:rPr>
              <a:t>并引入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语义空间中的梯度</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rPr>
              <a:t>对特定任务的</a:t>
            </a:r>
            <a:r>
              <a:rPr lang="zh-CN" altLang="en-US" sz="1800" kern="100" dirty="0">
                <a:effectLst/>
                <a:latin typeface="Times New Roman" panose="02020603050405020304" pitchFamily="18" charset="0"/>
                <a:ea typeface="宋体" panose="02010600030101010101" pitchFamily="2" charset="-122"/>
              </a:rPr>
              <a:t>寻求</a:t>
            </a:r>
            <a:r>
              <a:rPr lang="zh-CN" altLang="zh-CN" sz="1800" kern="100" dirty="0">
                <a:effectLst/>
                <a:latin typeface="Times New Roman" panose="02020603050405020304" pitchFamily="18" charset="0"/>
                <a:ea typeface="宋体" panose="02010600030101010101" pitchFamily="2" charset="-122"/>
              </a:rPr>
              <a:t>最佳</a:t>
            </a:r>
            <a:r>
              <a:rPr lang="en-US" altLang="zh-CN" sz="1800" kern="100" dirty="0">
                <a:effectLst/>
                <a:latin typeface="Times New Roman" panose="02020603050405020304" pitchFamily="18" charset="0"/>
                <a:ea typeface="宋体" panose="02010600030101010101" pitchFamily="2" charset="-122"/>
              </a:rPr>
              <a:t> Prompt </a:t>
            </a:r>
            <a:r>
              <a:rPr lang="zh-CN" altLang="zh-CN" sz="1800"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具体的做法是，当用户提问时，系统首先给出预设好的</a:t>
            </a:r>
            <a:r>
              <a:rPr lang="en-US" altLang="zh-CN" sz="1800" kern="100" dirty="0">
                <a:effectLst/>
                <a:latin typeface="Times New Roman" panose="02020603050405020304" pitchFamily="18" charset="0"/>
                <a:ea typeface="宋体" panose="02010600030101010101" pitchFamily="2" charset="-122"/>
              </a:rPr>
              <a:t> Prompt </a:t>
            </a:r>
            <a:r>
              <a:rPr lang="zh-CN" altLang="en-US" sz="1800" kern="100" dirty="0">
                <a:effectLst/>
                <a:latin typeface="Times New Roman" panose="02020603050405020304" pitchFamily="18" charset="0"/>
                <a:ea typeface="宋体" panose="02010600030101010101" pitchFamily="2" charset="-122"/>
              </a:rPr>
              <a:t>结合 </a:t>
            </a:r>
            <a:r>
              <a:rPr lang="en-US" altLang="zh-CN" sz="1800" kern="100" dirty="0">
                <a:effectLst/>
                <a:latin typeface="Times New Roman" panose="02020603050405020304" pitchFamily="18" charset="0"/>
                <a:ea typeface="宋体" panose="02010600030101010101" pitchFamily="2" charset="-122"/>
              </a:rPr>
              <a:t>Retrieve </a:t>
            </a:r>
            <a:r>
              <a:rPr lang="zh-CN" altLang="en-US" sz="1800" kern="100" dirty="0">
                <a:effectLst/>
                <a:latin typeface="Times New Roman" panose="02020603050405020304" pitchFamily="18" charset="0"/>
                <a:ea typeface="宋体" panose="02010600030101010101" pitchFamily="2" charset="-122"/>
              </a:rPr>
              <a:t>获取的 </a:t>
            </a:r>
            <a:r>
              <a:rPr lang="en-US" altLang="zh-CN" sz="1800" kern="100" dirty="0" err="1">
                <a:effectLst/>
                <a:latin typeface="Times New Roman" panose="02020603050405020304" pitchFamily="18" charset="0"/>
                <a:ea typeface="宋体" panose="02010600030101010101" pitchFamily="2" charset="-122"/>
              </a:rPr>
              <a:t>Topk</a:t>
            </a:r>
            <a:r>
              <a:rPr lang="en-US" altLang="zh-CN" sz="1800" kern="100" dirty="0">
                <a:effectLst/>
                <a:latin typeface="Times New Roman" panose="02020603050405020304" pitchFamily="18" charset="0"/>
                <a:ea typeface="宋体" panose="02010600030101010101" pitchFamily="2" charset="-122"/>
              </a:rPr>
              <a:t> </a:t>
            </a:r>
            <a:r>
              <a:rPr lang="zh-CN" altLang="en-US" sz="1800" kern="100" dirty="0">
                <a:effectLst/>
                <a:latin typeface="Times New Roman" panose="02020603050405020304" pitchFamily="18" charset="0"/>
                <a:ea typeface="宋体" panose="02010600030101010101" pitchFamily="2" charset="-122"/>
              </a:rPr>
              <a:t>文档，提供给 </a:t>
            </a:r>
            <a:r>
              <a:rPr lang="en-US" altLang="zh-CN" sz="1800" kern="100" dirty="0">
                <a:effectLst/>
                <a:latin typeface="Times New Roman" panose="02020603050405020304" pitchFamily="18" charset="0"/>
                <a:ea typeface="宋体" panose="02010600030101010101" pitchFamily="2" charset="-122"/>
              </a:rPr>
              <a:t>LLM </a:t>
            </a:r>
            <a:r>
              <a:rPr lang="zh-CN" altLang="en-US" sz="1800" kern="100" dirty="0">
                <a:effectLst/>
                <a:latin typeface="Times New Roman" panose="02020603050405020304" pitchFamily="18" charset="0"/>
                <a:ea typeface="宋体" panose="02010600030101010101" pitchFamily="2" charset="-122"/>
              </a:rPr>
              <a:t>推理得到 </a:t>
            </a:r>
            <a:r>
              <a:rPr lang="en-US" altLang="zh-CN" sz="1800" kern="100" dirty="0">
                <a:effectLst/>
                <a:latin typeface="Times New Roman" panose="02020603050405020304" pitchFamily="18" charset="0"/>
                <a:ea typeface="宋体" panose="02010600030101010101" pitchFamily="2" charset="-122"/>
              </a:rPr>
              <a:t>Primary Response</a:t>
            </a:r>
            <a:r>
              <a:rPr lang="zh-CN" altLang="en-US" sz="1800" kern="100" dirty="0">
                <a:effectLst/>
                <a:latin typeface="Times New Roman" panose="02020603050405020304" pitchFamily="18" charset="0"/>
                <a:ea typeface="宋体" panose="02010600030101010101" pitchFamily="2" charset="-122"/>
              </a:rPr>
              <a:t>。这些 </a:t>
            </a:r>
            <a:r>
              <a:rPr lang="en-US" altLang="zh-CN" sz="1800" kern="100" dirty="0">
                <a:effectLst/>
                <a:latin typeface="Times New Roman" panose="02020603050405020304" pitchFamily="18" charset="0"/>
                <a:ea typeface="宋体" panose="02010600030101010101" pitchFamily="2" charset="-122"/>
              </a:rPr>
              <a:t>Response </a:t>
            </a:r>
            <a:r>
              <a:rPr lang="zh-CN" altLang="en-US" sz="1800" kern="100" dirty="0">
                <a:effectLst/>
                <a:latin typeface="Times New Roman" panose="02020603050405020304" pitchFamily="18" charset="0"/>
                <a:ea typeface="宋体" panose="02010600030101010101" pitchFamily="2" charset="-122"/>
              </a:rPr>
              <a:t>都会经过评估模块进行评估，收集正反两方面的 </a:t>
            </a:r>
            <a:r>
              <a:rPr lang="en-US" altLang="zh-CN" sz="1800" kern="100" dirty="0">
                <a:effectLst/>
                <a:latin typeface="Times New Roman" panose="02020603050405020304" pitchFamily="18" charset="0"/>
                <a:ea typeface="宋体" panose="02010600030101010101" pitchFamily="2" charset="-122"/>
              </a:rPr>
              <a:t>case</a:t>
            </a:r>
            <a:r>
              <a:rPr lang="zh-CN" altLang="en-US" sz="1800" kern="100" dirty="0">
                <a:effectLst/>
                <a:latin typeface="Times New Roman" panose="02020603050405020304" pitchFamily="18" charset="0"/>
                <a:ea typeface="宋体" panose="02010600030101010101" pitchFamily="2" charset="-122"/>
              </a:rPr>
              <a:t>。再将高分回答和低分回答进行对比寻找优化方向，并通过重采样模块进行 </a:t>
            </a:r>
            <a:r>
              <a:rPr lang="en-US" altLang="zh-CN" sz="1800" kern="100" dirty="0">
                <a:effectLst/>
                <a:latin typeface="Times New Roman" panose="02020603050405020304" pitchFamily="18" charset="0"/>
                <a:ea typeface="宋体" panose="02010600030101010101" pitchFamily="2" charset="-122"/>
              </a:rPr>
              <a:t>Prompt </a:t>
            </a:r>
            <a:r>
              <a:rPr lang="zh-CN" altLang="en-US" sz="1800" kern="100" dirty="0">
                <a:effectLst/>
                <a:latin typeface="Times New Roman" panose="02020603050405020304" pitchFamily="18" charset="0"/>
                <a:ea typeface="宋体" panose="02010600030101010101" pitchFamily="2" charset="-122"/>
              </a:rPr>
              <a:t>生成，再送入推理模块形成闭环。</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11</a:t>
            </a:fld>
            <a:endParaRPr kumimoji="1" lang="zh-CN" altLang="en-US"/>
          </a:p>
        </p:txBody>
      </p:sp>
    </p:spTree>
    <p:extLst>
      <p:ext uri="{BB962C8B-B14F-4D97-AF65-F5344CB8AC3E}">
        <p14:creationId xmlns:p14="http://schemas.microsoft.com/office/powerpoint/2010/main" val="359566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本文将构建一个较为完整的</a:t>
            </a:r>
            <a:r>
              <a:rPr lang="zh-CN" altLang="zh-CN" sz="1800" kern="100" dirty="0">
                <a:effectLst/>
                <a:ea typeface="宋体" panose="02010600030101010101" pitchFamily="2" charset="-122"/>
                <a:cs typeface="Times New Roman" panose="02020603050405020304" pitchFamily="18" charset="0"/>
              </a:rPr>
              <a:t>开源技术库检索</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的原型验证系统，从而验证创新点的有效性。原型验证系统主要包括数据预处理，知识增强，效果评估三个模块</a:t>
            </a:r>
            <a:endParaRPr lang="zh-CN" altLang="en-US" dirty="0"/>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12</a:t>
            </a:fld>
            <a:endParaRPr kumimoji="1" lang="zh-CN" altLang="en-US"/>
          </a:p>
        </p:txBody>
      </p:sp>
    </p:spTree>
    <p:extLst>
      <p:ext uri="{BB962C8B-B14F-4D97-AF65-F5344CB8AC3E}">
        <p14:creationId xmlns:p14="http://schemas.microsoft.com/office/powerpoint/2010/main" val="1345852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1441264" y="3888699"/>
            <a:ext cx="5799600" cy="406400"/>
          </a:xfrm>
        </p:spPr>
        <p:txBody>
          <a:bodyPr anchor="ctr" anchorCtr="0">
            <a:noAutofit/>
          </a:bodyPr>
          <a:lstStyle>
            <a:lvl1pPr marL="0" indent="0" algn="l">
              <a:buNone/>
              <a:defRPr kumimoji="1" lang="zh-CN" altLang="en-US" sz="2000" kern="1200" dirty="0">
                <a:solidFill>
                  <a:schemeClr val="bg1"/>
                </a:solidFill>
                <a:effectLst>
                  <a:outerShdw blurRad="38100" dist="38100" dir="2700000" algn="tl">
                    <a:srgbClr val="000000">
                      <a:alpha val="43137"/>
                    </a:srgbClr>
                  </a:outerShdw>
                </a:effectLst>
                <a:latin typeface="Microsoft YaHei Light" panose="020B0502040204020203" pitchFamily="34" charset="-122"/>
                <a:ea typeface="Microsoft YaHei Light" panose="020B0502040204020203" pitchFamily="34"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hidden="1">
            <a:extLst>
              <a:ext uri="{FF2B5EF4-FFF2-40B4-BE49-F238E27FC236}">
                <a16:creationId xmlns:a16="http://schemas.microsoft.com/office/drawing/2014/main" id="{1C62AEFA-B7FC-1E42-AACE-DE44E274717C}"/>
              </a:ext>
            </a:extLst>
          </p:cNvPr>
          <p:cNvSpPr>
            <a:spLocks noGrp="1"/>
          </p:cNvSpPr>
          <p:nvPr>
            <p:ph type="dt" sz="half" idx="10"/>
          </p:nvPr>
        </p:nvSpPr>
        <p:spPr/>
        <p:txBody>
          <a:bodyPr/>
          <a:lstStyle/>
          <a:p>
            <a:fld id="{668041D7-C0C8-B94A-8317-BF1D08024E63}" type="datetime1">
              <a:rPr kumimoji="1" lang="zh-CN" altLang="en-US" smtClean="0"/>
              <a:t>2024/5/8</a:t>
            </a:fld>
            <a:endParaRPr kumimoji="1" lang="zh-CN" altLang="en-US"/>
          </a:p>
        </p:txBody>
      </p:sp>
      <p:sp>
        <p:nvSpPr>
          <p:cNvPr id="5" name="页脚占位符 4" hidden="1">
            <a:extLst>
              <a:ext uri="{FF2B5EF4-FFF2-40B4-BE49-F238E27FC236}">
                <a16:creationId xmlns:a16="http://schemas.microsoft.com/office/drawing/2014/main" id="{FFF6C402-0F77-4743-81E1-C5262B7D2004}"/>
              </a:ext>
            </a:extLst>
          </p:cNvPr>
          <p:cNvSpPr>
            <a:spLocks noGrp="1"/>
          </p:cNvSpPr>
          <p:nvPr>
            <p:ph type="ftr" sz="quarter" idx="11"/>
          </p:nvPr>
        </p:nvSpPr>
        <p:spPr/>
        <p:txBody>
          <a:bodyPr/>
          <a:lstStyle/>
          <a:p>
            <a:endParaRPr kumimoji="1" lang="zh-CN" altLang="en-US"/>
          </a:p>
        </p:txBody>
      </p:sp>
      <p:sp>
        <p:nvSpPr>
          <p:cNvPr id="6" name="灯片编号占位符 5" hidden="1">
            <a:extLst>
              <a:ext uri="{FF2B5EF4-FFF2-40B4-BE49-F238E27FC236}">
                <a16:creationId xmlns:a16="http://schemas.microsoft.com/office/drawing/2014/main" id="{79B57F36-6C7E-7642-B919-57159B170430}"/>
              </a:ext>
            </a:extLst>
          </p:cNvPr>
          <p:cNvSpPr>
            <a:spLocks noGrp="1"/>
          </p:cNvSpPr>
          <p:nvPr>
            <p:ph type="sldNum" sz="quarter" idx="12"/>
          </p:nvPr>
        </p:nvSpPr>
        <p:spPr/>
        <p:txBody>
          <a:bodyPr/>
          <a:lstStyle/>
          <a:p>
            <a:fld id="{562DC770-FF79-6F43-8302-D9B49950C096}" type="slidenum">
              <a:rPr kumimoji="1" lang="zh-CN" altLang="en-US" smtClean="0"/>
              <a:t>‹#›</a:t>
            </a:fld>
            <a:endParaRPr kumimoji="1" lang="zh-CN" altLang="en-US"/>
          </a:p>
        </p:txBody>
      </p:sp>
      <p:pic>
        <p:nvPicPr>
          <p:cNvPr id="8" name="doubleline">
            <a:extLst>
              <a:ext uri="{FF2B5EF4-FFF2-40B4-BE49-F238E27FC236}">
                <a16:creationId xmlns:a16="http://schemas.microsoft.com/office/drawing/2014/main" id="{5C802FD5-865A-4DDF-8BAE-F30523E39BF2}"/>
              </a:ext>
            </a:extLst>
          </p:cNvPr>
          <p:cNvPicPr>
            <a:picLocks noChangeAspect="1"/>
          </p:cNvPicPr>
          <p:nvPr userDrawn="1"/>
        </p:nvPicPr>
        <p:blipFill>
          <a:blip r:embed="rId3"/>
          <a:stretch>
            <a:fillRect/>
          </a:stretch>
        </p:blipFill>
        <p:spPr>
          <a:xfrm>
            <a:off x="1441264" y="3888699"/>
            <a:ext cx="5799600" cy="406400"/>
          </a:xfrm>
          <a:prstGeom prst="rect">
            <a:avLst/>
          </a:prstGeom>
        </p:spPr>
      </p:pic>
      <p:pic>
        <p:nvPicPr>
          <p:cNvPr id="10" name="triangle">
            <a:extLst>
              <a:ext uri="{FF2B5EF4-FFF2-40B4-BE49-F238E27FC236}">
                <a16:creationId xmlns:a16="http://schemas.microsoft.com/office/drawing/2014/main" id="{24DD6F4E-BB03-414F-B4F7-A0C0A440B196}"/>
              </a:ext>
            </a:extLst>
          </p:cNvPr>
          <p:cNvPicPr>
            <a:picLocks noChangeAspect="1"/>
          </p:cNvPicPr>
          <p:nvPr userDrawn="1"/>
        </p:nvPicPr>
        <p:blipFill>
          <a:blip r:embed="rId4">
            <a:alphaModFix amt="86000"/>
          </a:blip>
          <a:srcRect/>
          <a:stretch/>
        </p:blipFill>
        <p:spPr>
          <a:xfrm>
            <a:off x="882464" y="2721679"/>
            <a:ext cx="558800" cy="368300"/>
          </a:xfrm>
          <a:prstGeom prst="rect">
            <a:avLst/>
          </a:prstGeom>
          <a:effectLst>
            <a:outerShdw sx="1000" sy="1000" algn="ctr" rotWithShape="0">
              <a:srgbClr val="000000"/>
            </a:outerShdw>
          </a:effectLst>
        </p:spPr>
      </p:pic>
      <p:sp>
        <p:nvSpPr>
          <p:cNvPr id="2" name="标题 1">
            <a:extLst>
              <a:ext uri="{FF2B5EF4-FFF2-40B4-BE49-F238E27FC236}">
                <a16:creationId xmlns:a16="http://schemas.microsoft.com/office/drawing/2014/main" id="{CCA3109C-5429-604B-B9CB-C10A57D66422}"/>
              </a:ext>
            </a:extLst>
          </p:cNvPr>
          <p:cNvSpPr>
            <a:spLocks noGrp="1"/>
          </p:cNvSpPr>
          <p:nvPr>
            <p:ph type="ctrTitle" hasCustomPrompt="1"/>
          </p:nvPr>
        </p:nvSpPr>
        <p:spPr>
          <a:xfrm>
            <a:off x="1441264" y="2565345"/>
            <a:ext cx="5799600" cy="1324800"/>
          </a:xfrm>
        </p:spPr>
        <p:txBody>
          <a:bodyPr anchor="ctr" anchorCtr="0">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1" lang="zh-CN" altLang="en-US" sz="4000" b="1" kern="1200"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dirty="0"/>
              <a:t>单击此处编辑母版标题</a:t>
            </a:r>
            <a:br>
              <a:rPr kumimoji="1" lang="en-US" altLang="zh-CN" dirty="0"/>
            </a:br>
            <a:r>
              <a:rPr kumimoji="1" lang="zh-CN" altLang="en-US" sz="4000" b="1" dirty="0">
                <a:solidFill>
                  <a:schemeClr val="bg1"/>
                </a:solidFill>
                <a:latin typeface="Microsoft YaHei" panose="020B0503020204020204" pitchFamily="34" charset="-122"/>
                <a:ea typeface="Microsoft YaHei" panose="020B0503020204020204" pitchFamily="34" charset="-122"/>
              </a:rPr>
              <a:t>尽量回车保证标题为两行</a:t>
            </a:r>
            <a:endParaRPr kumimoji="1" lang="zh-CN" altLang="en-US" dirty="0"/>
          </a:p>
        </p:txBody>
      </p:sp>
    </p:spTree>
    <p:extLst>
      <p:ext uri="{BB962C8B-B14F-4D97-AF65-F5344CB8AC3E}">
        <p14:creationId xmlns:p14="http://schemas.microsoft.com/office/powerpoint/2010/main" val="3097292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3_节标题">
    <p:bg>
      <p:bgPr>
        <a:solidFill>
          <a:schemeClr val="bg1"/>
        </a:solidFill>
        <a:effectLst/>
      </p:bgPr>
    </p:bg>
    <p:spTree>
      <p:nvGrpSpPr>
        <p:cNvPr id="1" name=""/>
        <p:cNvGrpSpPr/>
        <p:nvPr/>
      </p:nvGrpSpPr>
      <p:grpSpPr>
        <a:xfrm>
          <a:off x="0" y="0"/>
          <a:ext cx="0" cy="0"/>
          <a:chOff x="0" y="0"/>
          <a:chExt cx="0" cy="0"/>
        </a:xfrm>
      </p:grpSpPr>
      <p:pic>
        <p:nvPicPr>
          <p:cNvPr id="10" name="图片 9" descr="图片包含 桌子, 食物, 建筑, 前&#10;&#10;描述已自动生成">
            <a:extLst>
              <a:ext uri="{FF2B5EF4-FFF2-40B4-BE49-F238E27FC236}">
                <a16:creationId xmlns:a16="http://schemas.microsoft.com/office/drawing/2014/main" id="{EE328450-696E-44A7-AD54-BB307068CE88}"/>
              </a:ext>
            </a:extLst>
          </p:cNvPr>
          <p:cNvPicPr>
            <a:picLocks noChangeAspect="1"/>
          </p:cNvPicPr>
          <p:nvPr userDrawn="1"/>
        </p:nvPicPr>
        <p:blipFill>
          <a:blip r:embed="rId2"/>
          <a:stretch>
            <a:fillRect/>
          </a:stretch>
        </p:blipFill>
        <p:spPr>
          <a:xfrm>
            <a:off x="306" y="0"/>
            <a:ext cx="12191388" cy="6858000"/>
          </a:xfrm>
          <a:prstGeom prst="rect">
            <a:avLst/>
          </a:prstGeom>
        </p:spPr>
      </p:pic>
      <p:pic>
        <p:nvPicPr>
          <p:cNvPr id="15" name="图片 14" descr="图片包含 游戏机, 画, 钟表&#10;&#10;描述已自动生成">
            <a:extLst>
              <a:ext uri="{FF2B5EF4-FFF2-40B4-BE49-F238E27FC236}">
                <a16:creationId xmlns:a16="http://schemas.microsoft.com/office/drawing/2014/main" id="{3D0C9252-00E5-4462-AD57-4A3481AA2560}"/>
              </a:ext>
            </a:extLst>
          </p:cNvPr>
          <p:cNvPicPr>
            <a:picLocks noChangeAspect="1"/>
          </p:cNvPicPr>
          <p:nvPr userDrawn="1"/>
        </p:nvPicPr>
        <p:blipFill rotWithShape="1">
          <a:blip r:embed="rId3"/>
          <a:srcRect l="13880" r="47917"/>
          <a:stretch/>
        </p:blipFill>
        <p:spPr>
          <a:xfrm>
            <a:off x="-9525" y="-19050"/>
            <a:ext cx="5438775" cy="6933320"/>
          </a:xfrm>
          <a:prstGeom prst="rect">
            <a:avLst/>
          </a:prstGeom>
        </p:spPr>
      </p:pic>
      <p:sp>
        <p:nvSpPr>
          <p:cNvPr id="2" name="标题 1">
            <a:extLst>
              <a:ext uri="{FF2B5EF4-FFF2-40B4-BE49-F238E27FC236}">
                <a16:creationId xmlns:a16="http://schemas.microsoft.com/office/drawing/2014/main" id="{2B0CFEC9-317D-8243-AE29-F9924EE8E7D8}"/>
              </a:ext>
            </a:extLst>
          </p:cNvPr>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6040202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a:extLst>
              <a:ext uri="{FF2B5EF4-FFF2-40B4-BE49-F238E27FC236}">
                <a16:creationId xmlns:a16="http://schemas.microsoft.com/office/drawing/2014/main" id="{6D5812D0-DB1B-CB4D-BF89-D47C57EEDD17}"/>
              </a:ext>
            </a:extLst>
          </p:cNvPr>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a:extLst>
              <a:ext uri="{FF2B5EF4-FFF2-40B4-BE49-F238E27FC236}">
                <a16:creationId xmlns:a16="http://schemas.microsoft.com/office/drawing/2014/main" id="{0C184EF6-0952-461F-A80E-320DB1BF0919}"/>
              </a:ext>
            </a:extLst>
          </p:cNvPr>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0</a:t>
            </a:r>
            <a:r>
              <a:rPr lang="en-US" altLang="zh-CN" sz="7200" b="1" i="1" dirty="0">
                <a:solidFill>
                  <a:schemeClr val="tx1">
                    <a:lumMod val="75000"/>
                    <a:lumOff val="25000"/>
                  </a:schemeClr>
                </a:solidFill>
                <a:latin typeface="Arial Black" panose="020B0604020202020204" pitchFamily="34" charset="0"/>
                <a:cs typeface="Arial Black" panose="020B0604020202020204" pitchFamily="34" charset="0"/>
              </a:rPr>
              <a:t>3</a:t>
            </a:r>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a:t>
            </a:r>
          </a:p>
        </p:txBody>
      </p:sp>
      <p:sp>
        <p:nvSpPr>
          <p:cNvPr id="9" name="灯片编号占位符 5">
            <a:extLst>
              <a:ext uri="{FF2B5EF4-FFF2-40B4-BE49-F238E27FC236}">
                <a16:creationId xmlns:a16="http://schemas.microsoft.com/office/drawing/2014/main" id="{35AD995D-23CC-4CB8-B3CC-B830932B0B8C}"/>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421683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0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12F34-CE97-B446-A37B-EB474FDBC776}"/>
              </a:ext>
            </a:extLst>
          </p:cNvPr>
          <p:cNvSpPr>
            <a:spLocks noGrp="1"/>
          </p:cNvSpPr>
          <p:nvPr>
            <p:ph type="title"/>
          </p:nvPr>
        </p:nvSpPr>
        <p:spPr>
          <a:xfrm>
            <a:off x="838200" y="658812"/>
            <a:ext cx="8564880" cy="587375"/>
          </a:xfrm>
        </p:spPr>
        <p:txBody>
          <a:bodyPr>
            <a:normAutofit/>
          </a:bodyPr>
          <a:lstStyle>
            <a:lvl1pPr>
              <a:defRPr sz="3000" b="1">
                <a:solidFill>
                  <a:srgbClr val="404040"/>
                </a:solidFill>
              </a:defRPr>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CF2FF6B5-3625-6748-BD00-70E81528A54D}"/>
              </a:ext>
            </a:extLst>
          </p:cNvPr>
          <p:cNvSpPr>
            <a:spLocks noGrp="1"/>
          </p:cNvSpPr>
          <p:nvPr>
            <p:ph idx="1"/>
          </p:nvPr>
        </p:nvSpPr>
        <p:spPr>
          <a:xfrm>
            <a:off x="1165860" y="1363981"/>
            <a:ext cx="9791700" cy="453390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94E39B5B-A962-884D-B916-4D3FAEE48915}" type="datetime1">
              <a:rPr kumimoji="1" lang="zh-CN" altLang="en-US" smtClean="0"/>
              <a:t>2024/5/8</a:t>
            </a:fld>
            <a:endParaRPr kumimoji="1" lang="zh-CN" altLang="en-US"/>
          </a:p>
        </p:txBody>
      </p:sp>
      <p:pic>
        <p:nvPicPr>
          <p:cNvPr id="8" name="图片 7">
            <a:extLst>
              <a:ext uri="{FF2B5EF4-FFF2-40B4-BE49-F238E27FC236}">
                <a16:creationId xmlns:a16="http://schemas.microsoft.com/office/drawing/2014/main" id="{590619E0-58A2-423F-8230-8E1FF159016E}"/>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9" name="灯片编号占位符 5">
            <a:extLst>
              <a:ext uri="{FF2B5EF4-FFF2-40B4-BE49-F238E27FC236}">
                <a16:creationId xmlns:a16="http://schemas.microsoft.com/office/drawing/2014/main" id="{9D912DAF-931C-4ECD-ADDD-BBB18C01FD68}"/>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859845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2FF6B5-3625-6748-BD00-70E81528A54D}"/>
              </a:ext>
            </a:extLst>
          </p:cNvPr>
          <p:cNvSpPr>
            <a:spLocks noGrp="1"/>
          </p:cNvSpPr>
          <p:nvPr>
            <p:ph idx="1"/>
          </p:nvPr>
        </p:nvSpPr>
        <p:spPr>
          <a:xfrm>
            <a:off x="1127760" y="1463041"/>
            <a:ext cx="6065520" cy="443484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94E39B5B-A962-884D-B916-4D3FAEE48915}" type="datetime1">
              <a:rPr kumimoji="1" lang="zh-CN" altLang="en-US" smtClean="0"/>
              <a:t>2024/5/8</a:t>
            </a:fld>
            <a:endParaRPr kumimoji="1" lang="zh-CN" altLang="en-US"/>
          </a:p>
        </p:txBody>
      </p:sp>
      <p:pic>
        <p:nvPicPr>
          <p:cNvPr id="8" name="图片 7">
            <a:extLst>
              <a:ext uri="{FF2B5EF4-FFF2-40B4-BE49-F238E27FC236}">
                <a16:creationId xmlns:a16="http://schemas.microsoft.com/office/drawing/2014/main" id="{BA08D683-EDED-4CCB-8BC8-884F81465B26}"/>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9" name="灯片编号占位符 5">
            <a:extLst>
              <a:ext uri="{FF2B5EF4-FFF2-40B4-BE49-F238E27FC236}">
                <a16:creationId xmlns:a16="http://schemas.microsoft.com/office/drawing/2014/main" id="{2B3AADA2-5F90-4750-8C96-6BE32998E636}"/>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
        <p:nvSpPr>
          <p:cNvPr id="10" name="标题 1">
            <a:extLst>
              <a:ext uri="{FF2B5EF4-FFF2-40B4-BE49-F238E27FC236}">
                <a16:creationId xmlns:a16="http://schemas.microsoft.com/office/drawing/2014/main" id="{9AB6FD41-7866-4FB1-B73D-387561A7FE22}"/>
              </a:ext>
            </a:extLst>
          </p:cNvPr>
          <p:cNvSpPr>
            <a:spLocks noGrp="1"/>
          </p:cNvSpPr>
          <p:nvPr>
            <p:ph type="title"/>
          </p:nvPr>
        </p:nvSpPr>
        <p:spPr>
          <a:xfrm>
            <a:off x="838200" y="658812"/>
            <a:ext cx="6583681" cy="587375"/>
          </a:xfrm>
        </p:spPr>
        <p:txBody>
          <a:bodyPr>
            <a:normAutofit/>
          </a:bodyPr>
          <a:lstStyle>
            <a:lvl1pPr>
              <a:defRPr sz="3000" b="1">
                <a:solidFill>
                  <a:srgbClr val="404040"/>
                </a:solidFill>
              </a:defRPr>
            </a:lvl1pPr>
          </a:lstStyle>
          <a:p>
            <a:r>
              <a:rPr kumimoji="1" lang="zh-CN" altLang="en-US" dirty="0"/>
              <a:t>单击此处编辑母版标题样式</a:t>
            </a:r>
          </a:p>
        </p:txBody>
      </p:sp>
      <p:sp>
        <p:nvSpPr>
          <p:cNvPr id="12" name="图片占位符 11">
            <a:extLst>
              <a:ext uri="{FF2B5EF4-FFF2-40B4-BE49-F238E27FC236}">
                <a16:creationId xmlns:a16="http://schemas.microsoft.com/office/drawing/2014/main" id="{61AF82E7-3187-4B29-8476-E102FAAD73B1}"/>
              </a:ext>
            </a:extLst>
          </p:cNvPr>
          <p:cNvSpPr>
            <a:spLocks noGrp="1"/>
          </p:cNvSpPr>
          <p:nvPr>
            <p:ph type="pic" sz="quarter" idx="13"/>
          </p:nvPr>
        </p:nvSpPr>
        <p:spPr>
          <a:xfrm>
            <a:off x="7421881" y="990600"/>
            <a:ext cx="3749675" cy="4906963"/>
          </a:xfrm>
        </p:spPr>
        <p:txBody>
          <a:bodyPr/>
          <a:lstStyle/>
          <a:p>
            <a:endParaRPr lang="zh-CN" altLang="en-US"/>
          </a:p>
        </p:txBody>
      </p:sp>
    </p:spTree>
    <p:extLst>
      <p:ext uri="{BB962C8B-B14F-4D97-AF65-F5344CB8AC3E}">
        <p14:creationId xmlns:p14="http://schemas.microsoft.com/office/powerpoint/2010/main" val="1085275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_成员介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图片占位符 49">
            <a:extLst>
              <a:ext uri="{FF2B5EF4-FFF2-40B4-BE49-F238E27FC236}">
                <a16:creationId xmlns:a16="http://schemas.microsoft.com/office/drawing/2014/main" id="{5065AEB2-617C-4AF6-9728-BA5643C287AC}"/>
              </a:ext>
            </a:extLst>
          </p:cNvPr>
          <p:cNvSpPr>
            <a:spLocks noGrp="1"/>
          </p:cNvSpPr>
          <p:nvPr>
            <p:ph type="pic" sz="quarter" idx="23"/>
          </p:nvPr>
        </p:nvSpPr>
        <p:spPr>
          <a:xfrm>
            <a:off x="1863725" y="1939925"/>
            <a:ext cx="1903413" cy="1903413"/>
          </a:xfrm>
          <a:prstGeom prst="ellipse">
            <a:avLst/>
          </a:prstGeom>
        </p:spPr>
        <p:txBody>
          <a:bodyPr/>
          <a:lstStyle/>
          <a:p>
            <a:endParaRPr lang="zh-CN" altLang="en-US"/>
          </a:p>
        </p:txBody>
      </p:sp>
      <p:sp>
        <p:nvSpPr>
          <p:cNvPr id="51" name="图片占位符 49">
            <a:extLst>
              <a:ext uri="{FF2B5EF4-FFF2-40B4-BE49-F238E27FC236}">
                <a16:creationId xmlns:a16="http://schemas.microsoft.com/office/drawing/2014/main" id="{7C298331-5B18-4C98-8817-E35A33D57D8B}"/>
              </a:ext>
            </a:extLst>
          </p:cNvPr>
          <p:cNvSpPr>
            <a:spLocks noGrp="1"/>
          </p:cNvSpPr>
          <p:nvPr>
            <p:ph type="pic" sz="quarter" idx="24"/>
          </p:nvPr>
        </p:nvSpPr>
        <p:spPr>
          <a:xfrm>
            <a:off x="5102783" y="1939539"/>
            <a:ext cx="1903413" cy="1903413"/>
          </a:xfrm>
          <a:prstGeom prst="ellipse">
            <a:avLst/>
          </a:prstGeom>
        </p:spPr>
        <p:txBody>
          <a:bodyPr/>
          <a:lstStyle/>
          <a:p>
            <a:endParaRPr lang="zh-CN" altLang="en-US"/>
          </a:p>
        </p:txBody>
      </p:sp>
      <p:sp>
        <p:nvSpPr>
          <p:cNvPr id="52" name="图片占位符 49">
            <a:extLst>
              <a:ext uri="{FF2B5EF4-FFF2-40B4-BE49-F238E27FC236}">
                <a16:creationId xmlns:a16="http://schemas.microsoft.com/office/drawing/2014/main" id="{F92A1FEA-9720-474C-A40C-A6A3EAFB0B56}"/>
              </a:ext>
            </a:extLst>
          </p:cNvPr>
          <p:cNvSpPr>
            <a:spLocks noGrp="1"/>
          </p:cNvSpPr>
          <p:nvPr>
            <p:ph type="pic" sz="quarter" idx="25"/>
          </p:nvPr>
        </p:nvSpPr>
        <p:spPr>
          <a:xfrm>
            <a:off x="8511279" y="1927776"/>
            <a:ext cx="1903413" cy="1903413"/>
          </a:xfrm>
          <a:prstGeom prst="ellipse">
            <a:avLst/>
          </a:prstGeom>
        </p:spPr>
        <p:txBody>
          <a:bodyPr/>
          <a:lstStyle/>
          <a:p>
            <a:endParaRPr lang="zh-CN" altLang="en-US"/>
          </a:p>
        </p:txBody>
      </p:sp>
      <p:sp>
        <p:nvSpPr>
          <p:cNvPr id="2" name="标题 1">
            <a:extLst>
              <a:ext uri="{FF2B5EF4-FFF2-40B4-BE49-F238E27FC236}">
                <a16:creationId xmlns:a16="http://schemas.microsoft.com/office/drawing/2014/main" id="{73A107DC-FF97-174B-83E6-EFC85E1E07E8}"/>
              </a:ext>
            </a:extLst>
          </p:cNvPr>
          <p:cNvSpPr>
            <a:spLocks noGrp="1"/>
          </p:cNvSpPr>
          <p:nvPr>
            <p:ph type="title" hasCustomPrompt="1"/>
          </p:nvPr>
        </p:nvSpPr>
        <p:spPr>
          <a:xfrm>
            <a:off x="1170211" y="254092"/>
            <a:ext cx="10515600" cy="1325563"/>
          </a:xfrm>
        </p:spPr>
        <p:txBody>
          <a:bodyPr>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1" lang="zh-CN" altLang="en-US" sz="3000" b="1" kern="1200" dirty="0">
                <a:solidFill>
                  <a:schemeClr val="bg1">
                    <a:lumMod val="95000"/>
                  </a:schemeClr>
                </a:solidFill>
                <a:latin typeface="PingFang SC Semibold" panose="020B0400000000000000" pitchFamily="34" charset="-122"/>
                <a:ea typeface="PingFang SC Semibold" panose="020B0400000000000000" pitchFamily="34" charset="-122"/>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000" b="1" dirty="0">
                <a:solidFill>
                  <a:schemeClr val="bg1">
                    <a:lumMod val="95000"/>
                  </a:schemeClr>
                </a:solidFill>
                <a:latin typeface="PingFang SC Semibold" panose="020B0400000000000000" pitchFamily="34" charset="-122"/>
                <a:ea typeface="PingFang SC Semibold" panose="020B0400000000000000" pitchFamily="34" charset="-122"/>
              </a:rPr>
              <a:t>团队介绍 </a:t>
            </a:r>
            <a:r>
              <a:rPr kumimoji="1" lang="en-US" altLang="zh-CN" sz="3000" b="1" dirty="0">
                <a:solidFill>
                  <a:schemeClr val="bg1">
                    <a:lumMod val="95000"/>
                  </a:schemeClr>
                </a:solidFill>
                <a:latin typeface="PingFang SC Semibold" panose="020B0400000000000000" pitchFamily="34" charset="-122"/>
                <a:ea typeface="PingFang SC Semibold" panose="020B0400000000000000" pitchFamily="34" charset="-122"/>
              </a:rPr>
              <a:t>Team Introduction</a:t>
            </a:r>
            <a:endParaRPr kumimoji="1" lang="zh-CN" altLang="en-US" dirty="0"/>
          </a:p>
        </p:txBody>
      </p:sp>
      <p:sp>
        <p:nvSpPr>
          <p:cNvPr id="3" name="日期占位符 2">
            <a:extLst>
              <a:ext uri="{FF2B5EF4-FFF2-40B4-BE49-F238E27FC236}">
                <a16:creationId xmlns:a16="http://schemas.microsoft.com/office/drawing/2014/main" id="{324DF187-5767-AE44-965E-7B07CB226C7D}"/>
              </a:ext>
            </a:extLst>
          </p:cNvPr>
          <p:cNvSpPr>
            <a:spLocks noGrp="1"/>
          </p:cNvSpPr>
          <p:nvPr>
            <p:ph type="dt" sz="half" idx="10"/>
          </p:nvPr>
        </p:nvSpPr>
        <p:spPr/>
        <p:txBody>
          <a:bodyPr/>
          <a:lstStyle/>
          <a:p>
            <a:fld id="{F2843113-99F0-E94F-B43B-C597B50D8210}" type="datetime1">
              <a:rPr kumimoji="1" lang="zh-CN" altLang="en-US" smtClean="0"/>
              <a:t>2024/5/8</a:t>
            </a:fld>
            <a:endParaRPr kumimoji="1" lang="zh-CN" altLang="en-US"/>
          </a:p>
        </p:txBody>
      </p:sp>
      <p:pic>
        <p:nvPicPr>
          <p:cNvPr id="6" name="图片 5">
            <a:extLst>
              <a:ext uri="{FF2B5EF4-FFF2-40B4-BE49-F238E27FC236}">
                <a16:creationId xmlns:a16="http://schemas.microsoft.com/office/drawing/2014/main" id="{3812E0FE-C78B-4BEC-98F8-55EB7EE19B55}"/>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7" name="灯片编号占位符 5">
            <a:extLst>
              <a:ext uri="{FF2B5EF4-FFF2-40B4-BE49-F238E27FC236}">
                <a16:creationId xmlns:a16="http://schemas.microsoft.com/office/drawing/2014/main" id="{3812377F-11ED-4AD7-89CB-040B13F605FE}"/>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30" name="图片 29">
            <a:extLst>
              <a:ext uri="{FF2B5EF4-FFF2-40B4-BE49-F238E27FC236}">
                <a16:creationId xmlns:a16="http://schemas.microsoft.com/office/drawing/2014/main" id="{0457B80C-BA28-40B8-8A43-917069ABA008}"/>
              </a:ext>
            </a:extLst>
          </p:cNvPr>
          <p:cNvPicPr>
            <a:picLocks noChangeAspect="1"/>
          </p:cNvPicPr>
          <p:nvPr userDrawn="1"/>
        </p:nvPicPr>
        <p:blipFill>
          <a:blip r:embed="rId4"/>
          <a:stretch>
            <a:fillRect/>
          </a:stretch>
        </p:blipFill>
        <p:spPr>
          <a:xfrm>
            <a:off x="2732560" y="4140944"/>
            <a:ext cx="165100" cy="76200"/>
          </a:xfrm>
          <a:prstGeom prst="rect">
            <a:avLst/>
          </a:prstGeom>
        </p:spPr>
      </p:pic>
      <p:pic>
        <p:nvPicPr>
          <p:cNvPr id="31" name="图片 30">
            <a:extLst>
              <a:ext uri="{FF2B5EF4-FFF2-40B4-BE49-F238E27FC236}">
                <a16:creationId xmlns:a16="http://schemas.microsoft.com/office/drawing/2014/main" id="{C679EC02-9223-4405-A3E9-2A88DC7641A7}"/>
              </a:ext>
            </a:extLst>
          </p:cNvPr>
          <p:cNvPicPr>
            <a:picLocks noChangeAspect="1"/>
          </p:cNvPicPr>
          <p:nvPr userDrawn="1"/>
        </p:nvPicPr>
        <p:blipFill>
          <a:blip r:embed="rId4"/>
          <a:stretch>
            <a:fillRect/>
          </a:stretch>
        </p:blipFill>
        <p:spPr>
          <a:xfrm>
            <a:off x="5962648" y="4140944"/>
            <a:ext cx="165100" cy="76200"/>
          </a:xfrm>
          <a:prstGeom prst="rect">
            <a:avLst/>
          </a:prstGeom>
        </p:spPr>
      </p:pic>
      <p:pic>
        <p:nvPicPr>
          <p:cNvPr id="32" name="图片 31">
            <a:extLst>
              <a:ext uri="{FF2B5EF4-FFF2-40B4-BE49-F238E27FC236}">
                <a16:creationId xmlns:a16="http://schemas.microsoft.com/office/drawing/2014/main" id="{FD6CE9E5-FEBE-4647-BC20-3F5E986471C3}"/>
              </a:ext>
            </a:extLst>
          </p:cNvPr>
          <p:cNvPicPr>
            <a:picLocks noChangeAspect="1"/>
          </p:cNvPicPr>
          <p:nvPr userDrawn="1"/>
        </p:nvPicPr>
        <p:blipFill>
          <a:blip r:embed="rId4"/>
          <a:stretch>
            <a:fillRect/>
          </a:stretch>
        </p:blipFill>
        <p:spPr>
          <a:xfrm>
            <a:off x="9406492" y="4140944"/>
            <a:ext cx="165100" cy="76200"/>
          </a:xfrm>
          <a:prstGeom prst="rect">
            <a:avLst/>
          </a:prstGeom>
        </p:spPr>
      </p:pic>
      <p:sp>
        <p:nvSpPr>
          <p:cNvPr id="38" name="文本占位符 36">
            <a:extLst>
              <a:ext uri="{FF2B5EF4-FFF2-40B4-BE49-F238E27FC236}">
                <a16:creationId xmlns:a16="http://schemas.microsoft.com/office/drawing/2014/main" id="{9203FAE4-6D7B-4548-9C1D-3E971C5FC477}"/>
              </a:ext>
            </a:extLst>
          </p:cNvPr>
          <p:cNvSpPr>
            <a:spLocks noGrp="1"/>
          </p:cNvSpPr>
          <p:nvPr>
            <p:ph type="body" sz="quarter" idx="14" hasCustomPrompt="1"/>
          </p:nvPr>
        </p:nvSpPr>
        <p:spPr>
          <a:xfrm>
            <a:off x="2376000"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0" name="文本占位符 39">
            <a:extLst>
              <a:ext uri="{FF2B5EF4-FFF2-40B4-BE49-F238E27FC236}">
                <a16:creationId xmlns:a16="http://schemas.microsoft.com/office/drawing/2014/main" id="{91339E33-B5C4-4990-91B2-90141B083CFD}"/>
              </a:ext>
            </a:extLst>
          </p:cNvPr>
          <p:cNvSpPr>
            <a:spLocks noGrp="1"/>
          </p:cNvSpPr>
          <p:nvPr>
            <p:ph type="body" sz="quarter" idx="15" hasCustomPrompt="1"/>
          </p:nvPr>
        </p:nvSpPr>
        <p:spPr>
          <a:xfrm>
            <a:off x="1533600"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zh-CN" altLang="en-US" dirty="0"/>
              <a:t>单击此处编辑详细人物介绍内容</a:t>
            </a:r>
          </a:p>
        </p:txBody>
      </p:sp>
      <p:sp>
        <p:nvSpPr>
          <p:cNvPr id="42" name="文本占位符 41">
            <a:extLst>
              <a:ext uri="{FF2B5EF4-FFF2-40B4-BE49-F238E27FC236}">
                <a16:creationId xmlns:a16="http://schemas.microsoft.com/office/drawing/2014/main" id="{E720F956-3456-4EB1-9FBB-08AC86E0F6E2}"/>
              </a:ext>
            </a:extLst>
          </p:cNvPr>
          <p:cNvSpPr>
            <a:spLocks noGrp="1"/>
          </p:cNvSpPr>
          <p:nvPr>
            <p:ph type="body" sz="quarter" idx="16" hasCustomPrompt="1"/>
          </p:nvPr>
        </p:nvSpPr>
        <p:spPr>
          <a:xfrm>
            <a:off x="2530800"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职位</a:t>
            </a:r>
          </a:p>
        </p:txBody>
      </p:sp>
      <p:sp>
        <p:nvSpPr>
          <p:cNvPr id="43" name="文本占位符 36">
            <a:extLst>
              <a:ext uri="{FF2B5EF4-FFF2-40B4-BE49-F238E27FC236}">
                <a16:creationId xmlns:a16="http://schemas.microsoft.com/office/drawing/2014/main" id="{3A85D957-04B1-43C1-B645-1ADD343CAAA1}"/>
              </a:ext>
            </a:extLst>
          </p:cNvPr>
          <p:cNvSpPr>
            <a:spLocks noGrp="1"/>
          </p:cNvSpPr>
          <p:nvPr>
            <p:ph type="body" sz="quarter" idx="17" hasCustomPrompt="1"/>
          </p:nvPr>
        </p:nvSpPr>
        <p:spPr>
          <a:xfrm>
            <a:off x="5711896"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4" name="文本占位符 39">
            <a:extLst>
              <a:ext uri="{FF2B5EF4-FFF2-40B4-BE49-F238E27FC236}">
                <a16:creationId xmlns:a16="http://schemas.microsoft.com/office/drawing/2014/main" id="{BF45D191-E6EF-4880-8FDA-1E6A4DDD8AF1}"/>
              </a:ext>
            </a:extLst>
          </p:cNvPr>
          <p:cNvSpPr>
            <a:spLocks noGrp="1"/>
          </p:cNvSpPr>
          <p:nvPr>
            <p:ph type="body" sz="quarter" idx="18" hasCustomPrompt="1"/>
          </p:nvPr>
        </p:nvSpPr>
        <p:spPr>
          <a:xfrm>
            <a:off x="4869496"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zh-CN" altLang="en-US" dirty="0"/>
              <a:t>单击此处编辑详细人物介绍内容</a:t>
            </a:r>
          </a:p>
        </p:txBody>
      </p:sp>
      <p:sp>
        <p:nvSpPr>
          <p:cNvPr id="45" name="文本占位符 41">
            <a:extLst>
              <a:ext uri="{FF2B5EF4-FFF2-40B4-BE49-F238E27FC236}">
                <a16:creationId xmlns:a16="http://schemas.microsoft.com/office/drawing/2014/main" id="{34FC82AC-463B-47DA-BEB9-281C0B1BCCA8}"/>
              </a:ext>
            </a:extLst>
          </p:cNvPr>
          <p:cNvSpPr>
            <a:spLocks noGrp="1"/>
          </p:cNvSpPr>
          <p:nvPr>
            <p:ph type="body" sz="quarter" idx="19" hasCustomPrompt="1"/>
          </p:nvPr>
        </p:nvSpPr>
        <p:spPr>
          <a:xfrm>
            <a:off x="5866696"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职位</a:t>
            </a:r>
          </a:p>
        </p:txBody>
      </p:sp>
      <p:sp>
        <p:nvSpPr>
          <p:cNvPr id="46" name="文本占位符 36">
            <a:extLst>
              <a:ext uri="{FF2B5EF4-FFF2-40B4-BE49-F238E27FC236}">
                <a16:creationId xmlns:a16="http://schemas.microsoft.com/office/drawing/2014/main" id="{CF7DF532-2439-4151-B3A0-082E43F6A3BE}"/>
              </a:ext>
            </a:extLst>
          </p:cNvPr>
          <p:cNvSpPr>
            <a:spLocks noGrp="1"/>
          </p:cNvSpPr>
          <p:nvPr>
            <p:ph type="body" sz="quarter" idx="20" hasCustomPrompt="1"/>
          </p:nvPr>
        </p:nvSpPr>
        <p:spPr>
          <a:xfrm>
            <a:off x="9047792"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7" name="文本占位符 39">
            <a:extLst>
              <a:ext uri="{FF2B5EF4-FFF2-40B4-BE49-F238E27FC236}">
                <a16:creationId xmlns:a16="http://schemas.microsoft.com/office/drawing/2014/main" id="{4762B861-7E14-4E03-B263-D7CC86129532}"/>
              </a:ext>
            </a:extLst>
          </p:cNvPr>
          <p:cNvSpPr>
            <a:spLocks noGrp="1"/>
          </p:cNvSpPr>
          <p:nvPr>
            <p:ph type="body" sz="quarter" idx="21" hasCustomPrompt="1"/>
          </p:nvPr>
        </p:nvSpPr>
        <p:spPr>
          <a:xfrm>
            <a:off x="8205392"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zh-CN" altLang="en-US" dirty="0"/>
              <a:t>单击此处编辑详细人物介绍内容</a:t>
            </a:r>
          </a:p>
        </p:txBody>
      </p:sp>
      <p:sp>
        <p:nvSpPr>
          <p:cNvPr id="48" name="文本占位符 41">
            <a:extLst>
              <a:ext uri="{FF2B5EF4-FFF2-40B4-BE49-F238E27FC236}">
                <a16:creationId xmlns:a16="http://schemas.microsoft.com/office/drawing/2014/main" id="{6A074C5E-DB3E-48B1-BD76-6F09A5C90D42}"/>
              </a:ext>
            </a:extLst>
          </p:cNvPr>
          <p:cNvSpPr>
            <a:spLocks noGrp="1"/>
          </p:cNvSpPr>
          <p:nvPr>
            <p:ph type="body" sz="quarter" idx="22" hasCustomPrompt="1"/>
          </p:nvPr>
        </p:nvSpPr>
        <p:spPr>
          <a:xfrm>
            <a:off x="9202592"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职位</a:t>
            </a:r>
          </a:p>
        </p:txBody>
      </p:sp>
    </p:spTree>
    <p:extLst>
      <p:ext uri="{BB962C8B-B14F-4D97-AF65-F5344CB8AC3E}">
        <p14:creationId xmlns:p14="http://schemas.microsoft.com/office/powerpoint/2010/main" val="3796400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F9EADE39-4CB0-874C-BAFF-761E2A016F09}"/>
              </a:ext>
            </a:extLst>
          </p:cNvPr>
          <p:cNvSpPr>
            <a:spLocks noGrp="1"/>
          </p:cNvSpPr>
          <p:nvPr>
            <p:ph type="pic" idx="1"/>
          </p:nvPr>
        </p:nvSpPr>
        <p:spPr>
          <a:xfrm>
            <a:off x="3695700" y="0"/>
            <a:ext cx="84963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grpSp>
        <p:nvGrpSpPr>
          <p:cNvPr id="14" name="组合 13">
            <a:extLst>
              <a:ext uri="{FF2B5EF4-FFF2-40B4-BE49-F238E27FC236}">
                <a16:creationId xmlns:a16="http://schemas.microsoft.com/office/drawing/2014/main" id="{FA8DBD4B-5AF4-4A02-A033-4517148FE08F}"/>
              </a:ext>
            </a:extLst>
          </p:cNvPr>
          <p:cNvGrpSpPr/>
          <p:nvPr userDrawn="1"/>
        </p:nvGrpSpPr>
        <p:grpSpPr>
          <a:xfrm>
            <a:off x="182563" y="3708418"/>
            <a:ext cx="3323559" cy="369332"/>
            <a:chOff x="182563" y="3708418"/>
            <a:chExt cx="3323559" cy="369332"/>
          </a:xfrm>
        </p:grpSpPr>
        <p:pic>
          <p:nvPicPr>
            <p:cNvPr id="11" name="图片 10">
              <a:extLst>
                <a:ext uri="{FF2B5EF4-FFF2-40B4-BE49-F238E27FC236}">
                  <a16:creationId xmlns:a16="http://schemas.microsoft.com/office/drawing/2014/main" id="{D2BD3C69-ACEA-425F-BCD7-191089B52697}"/>
                </a:ext>
              </a:extLst>
            </p:cNvPr>
            <p:cNvPicPr>
              <a:picLocks noChangeAspect="1"/>
            </p:cNvPicPr>
            <p:nvPr userDrawn="1"/>
          </p:nvPicPr>
          <p:blipFill>
            <a:blip r:embed="rId3"/>
            <a:stretch>
              <a:fillRect/>
            </a:stretch>
          </p:blipFill>
          <p:spPr>
            <a:xfrm>
              <a:off x="182563" y="3708418"/>
              <a:ext cx="1619379" cy="369332"/>
            </a:xfrm>
            <a:prstGeom prst="rect">
              <a:avLst/>
            </a:prstGeom>
          </p:spPr>
        </p:pic>
        <p:pic>
          <p:nvPicPr>
            <p:cNvPr id="12" name="图片 11">
              <a:extLst>
                <a:ext uri="{FF2B5EF4-FFF2-40B4-BE49-F238E27FC236}">
                  <a16:creationId xmlns:a16="http://schemas.microsoft.com/office/drawing/2014/main" id="{A581D2E1-7331-4475-9456-F43AC4BE9D62}"/>
                </a:ext>
              </a:extLst>
            </p:cNvPr>
            <p:cNvPicPr>
              <a:picLocks noChangeAspect="1"/>
            </p:cNvPicPr>
            <p:nvPr userDrawn="1"/>
          </p:nvPicPr>
          <p:blipFill>
            <a:blip r:embed="rId3"/>
            <a:stretch>
              <a:fillRect/>
            </a:stretch>
          </p:blipFill>
          <p:spPr>
            <a:xfrm>
              <a:off x="1153384" y="3708418"/>
              <a:ext cx="1619379" cy="369332"/>
            </a:xfrm>
            <a:prstGeom prst="rect">
              <a:avLst/>
            </a:prstGeom>
          </p:spPr>
        </p:pic>
        <p:pic>
          <p:nvPicPr>
            <p:cNvPr id="13" name="图片 12">
              <a:extLst>
                <a:ext uri="{FF2B5EF4-FFF2-40B4-BE49-F238E27FC236}">
                  <a16:creationId xmlns:a16="http://schemas.microsoft.com/office/drawing/2014/main" id="{D0C506BD-B2CC-4857-BDC8-00937F0A9E06}"/>
                </a:ext>
              </a:extLst>
            </p:cNvPr>
            <p:cNvPicPr>
              <a:picLocks noChangeAspect="1"/>
            </p:cNvPicPr>
            <p:nvPr userDrawn="1"/>
          </p:nvPicPr>
          <p:blipFill>
            <a:blip r:embed="rId3"/>
            <a:stretch>
              <a:fillRect/>
            </a:stretch>
          </p:blipFill>
          <p:spPr>
            <a:xfrm>
              <a:off x="1886743" y="3708418"/>
              <a:ext cx="1619379" cy="369332"/>
            </a:xfrm>
            <a:prstGeom prst="rect">
              <a:avLst/>
            </a:prstGeom>
          </p:spPr>
        </p:pic>
      </p:grpSp>
      <p:sp>
        <p:nvSpPr>
          <p:cNvPr id="2" name="标题 1">
            <a:extLst>
              <a:ext uri="{FF2B5EF4-FFF2-40B4-BE49-F238E27FC236}">
                <a16:creationId xmlns:a16="http://schemas.microsoft.com/office/drawing/2014/main" id="{5C1BC426-4205-ED47-8478-C6798B948EEA}"/>
              </a:ext>
            </a:extLst>
          </p:cNvPr>
          <p:cNvSpPr>
            <a:spLocks noGrp="1"/>
          </p:cNvSpPr>
          <p:nvPr>
            <p:ph type="title"/>
          </p:nvPr>
        </p:nvSpPr>
        <p:spPr>
          <a:xfrm>
            <a:off x="182563" y="2095500"/>
            <a:ext cx="3313111" cy="1600200"/>
          </a:xfrm>
        </p:spPr>
        <p:txBody>
          <a:bodyPr anchor="b">
            <a:normAutofit/>
          </a:bodyPr>
          <a:lstStyle>
            <a:lvl1pPr algn="ctr">
              <a:defRPr sz="3200" b="1">
                <a:solidFill>
                  <a:schemeClr val="bg1"/>
                </a:solidFill>
              </a:defRPr>
            </a:lvl1pPr>
          </a:lstStyle>
          <a:p>
            <a:r>
              <a:rPr kumimoji="1" lang="zh-CN" altLang="en-US" dirty="0"/>
              <a:t>单击此处编辑母版标题样式</a:t>
            </a:r>
          </a:p>
        </p:txBody>
      </p:sp>
      <p:sp>
        <p:nvSpPr>
          <p:cNvPr id="4" name="文本占位符 3">
            <a:extLst>
              <a:ext uri="{FF2B5EF4-FFF2-40B4-BE49-F238E27FC236}">
                <a16:creationId xmlns:a16="http://schemas.microsoft.com/office/drawing/2014/main" id="{3BE2CFF4-E5D2-3445-AC65-72521EC917F2}"/>
              </a:ext>
            </a:extLst>
          </p:cNvPr>
          <p:cNvSpPr>
            <a:spLocks noGrp="1"/>
          </p:cNvSpPr>
          <p:nvPr>
            <p:ph type="body" sz="half" idx="2" hasCustomPrompt="1"/>
          </p:nvPr>
        </p:nvSpPr>
        <p:spPr>
          <a:xfrm>
            <a:off x="182563" y="3724275"/>
            <a:ext cx="3313111" cy="365125"/>
          </a:xfrm>
        </p:spPr>
        <p:txBody>
          <a:bodyPr>
            <a:no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单击此处编辑文本样式</a:t>
            </a:r>
          </a:p>
        </p:txBody>
      </p:sp>
      <p:sp>
        <p:nvSpPr>
          <p:cNvPr id="5" name="日期占位符 4">
            <a:extLst>
              <a:ext uri="{FF2B5EF4-FFF2-40B4-BE49-F238E27FC236}">
                <a16:creationId xmlns:a16="http://schemas.microsoft.com/office/drawing/2014/main" id="{581049CD-0124-1D4F-9A5F-7CD1151B3821}"/>
              </a:ext>
            </a:extLst>
          </p:cNvPr>
          <p:cNvSpPr>
            <a:spLocks noGrp="1"/>
          </p:cNvSpPr>
          <p:nvPr>
            <p:ph type="dt" sz="half" idx="10"/>
          </p:nvPr>
        </p:nvSpPr>
        <p:spPr/>
        <p:txBody>
          <a:bodyPr/>
          <a:lstStyle/>
          <a:p>
            <a:fld id="{30A641A3-6D39-F940-B66C-A887D1678868}" type="datetime1">
              <a:rPr kumimoji="1" lang="zh-CN" altLang="en-US" smtClean="0"/>
              <a:t>2024/5/8</a:t>
            </a:fld>
            <a:endParaRPr kumimoji="1" lang="zh-CN" altLang="en-US"/>
          </a:p>
        </p:txBody>
      </p:sp>
      <p:sp>
        <p:nvSpPr>
          <p:cNvPr id="8" name="灯片编号占位符 5">
            <a:extLst>
              <a:ext uri="{FF2B5EF4-FFF2-40B4-BE49-F238E27FC236}">
                <a16:creationId xmlns:a16="http://schemas.microsoft.com/office/drawing/2014/main" id="{7800EDE7-8324-4DA9-8B52-ED13E6A87191}"/>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10" name="图片 9">
            <a:extLst>
              <a:ext uri="{FF2B5EF4-FFF2-40B4-BE49-F238E27FC236}">
                <a16:creationId xmlns:a16="http://schemas.microsoft.com/office/drawing/2014/main" id="{4C0D6AE2-DFDB-4902-85C7-579E64A61032}"/>
              </a:ext>
            </a:extLst>
          </p:cNvPr>
          <p:cNvPicPr>
            <a:picLocks noChangeAspect="1"/>
          </p:cNvPicPr>
          <p:nvPr userDrawn="1"/>
        </p:nvPicPr>
        <p:blipFill>
          <a:blip r:embed="rId4"/>
          <a:stretch>
            <a:fillRect/>
          </a:stretch>
        </p:blipFill>
        <p:spPr>
          <a:xfrm>
            <a:off x="823118" y="6200793"/>
            <a:ext cx="2032000" cy="139700"/>
          </a:xfrm>
          <a:prstGeom prst="rect">
            <a:avLst/>
          </a:prstGeom>
        </p:spPr>
      </p:pic>
    </p:spTree>
    <p:extLst>
      <p:ext uri="{BB962C8B-B14F-4D97-AF65-F5344CB8AC3E}">
        <p14:creationId xmlns:p14="http://schemas.microsoft.com/office/powerpoint/2010/main" val="1490902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混排">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C89BF-17CA-EE4F-8DDF-F29F15BA1614}"/>
              </a:ext>
            </a:extLst>
          </p:cNvPr>
          <p:cNvSpPr>
            <a:spLocks noGrp="1"/>
          </p:cNvSpPr>
          <p:nvPr>
            <p:ph type="title"/>
          </p:nvPr>
        </p:nvSpPr>
        <p:spPr>
          <a:xfrm>
            <a:off x="1411200" y="651600"/>
            <a:ext cx="5613714" cy="554400"/>
          </a:xfrm>
        </p:spPr>
        <p:txBody>
          <a:bodyPr>
            <a:normAutofit/>
          </a:bodyPr>
          <a:lstStyle>
            <a:lvl1pPr>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9FFAA5C4-21F3-4C46-8CFA-2B23B4872EAC}"/>
              </a:ext>
            </a:extLst>
          </p:cNvPr>
          <p:cNvSpPr>
            <a:spLocks noGrp="1"/>
          </p:cNvSpPr>
          <p:nvPr>
            <p:ph sz="half" idx="1"/>
          </p:nvPr>
        </p:nvSpPr>
        <p:spPr>
          <a:xfrm>
            <a:off x="1411200" y="1335314"/>
            <a:ext cx="5613714" cy="1872343"/>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94DED918-63F8-5642-96EA-81950F69BB66}"/>
              </a:ext>
            </a:extLst>
          </p:cNvPr>
          <p:cNvSpPr>
            <a:spLocks noGrp="1"/>
          </p:cNvSpPr>
          <p:nvPr>
            <p:ph sz="half" idx="2"/>
          </p:nvPr>
        </p:nvSpPr>
        <p:spPr>
          <a:xfrm>
            <a:off x="7024914" y="651600"/>
            <a:ext cx="4328886" cy="540072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7225115F-93EC-9B48-BFC0-E2BD672D4BD0}"/>
              </a:ext>
            </a:extLst>
          </p:cNvPr>
          <p:cNvSpPr>
            <a:spLocks noGrp="1"/>
          </p:cNvSpPr>
          <p:nvPr>
            <p:ph type="dt" sz="half" idx="10"/>
          </p:nvPr>
        </p:nvSpPr>
        <p:spPr/>
        <p:txBody>
          <a:bodyPr/>
          <a:lstStyle/>
          <a:p>
            <a:fld id="{5FCA8034-5D67-F54D-A7F5-BFC321FAE862}" type="datetime1">
              <a:rPr kumimoji="1" lang="zh-CN" altLang="en-US" smtClean="0"/>
              <a:t>2024/5/8</a:t>
            </a:fld>
            <a:endParaRPr kumimoji="1" lang="zh-CN" altLang="en-US"/>
          </a:p>
        </p:txBody>
      </p:sp>
      <p:sp>
        <p:nvSpPr>
          <p:cNvPr id="10" name="图片占位符 9">
            <a:extLst>
              <a:ext uri="{FF2B5EF4-FFF2-40B4-BE49-F238E27FC236}">
                <a16:creationId xmlns:a16="http://schemas.microsoft.com/office/drawing/2014/main" id="{C59BC63D-D6B4-418F-A1C6-71535397B189}"/>
              </a:ext>
            </a:extLst>
          </p:cNvPr>
          <p:cNvSpPr>
            <a:spLocks noGrp="1"/>
          </p:cNvSpPr>
          <p:nvPr>
            <p:ph type="pic" sz="quarter" idx="13"/>
          </p:nvPr>
        </p:nvSpPr>
        <p:spPr>
          <a:xfrm>
            <a:off x="1055687" y="3429771"/>
            <a:ext cx="5040313" cy="2622550"/>
          </a:xfrm>
        </p:spPr>
        <p:txBody>
          <a:bodyPr/>
          <a:lstStyle/>
          <a:p>
            <a:endParaRPr lang="zh-CN" altLang="en-US"/>
          </a:p>
        </p:txBody>
      </p:sp>
      <p:pic>
        <p:nvPicPr>
          <p:cNvPr id="11" name="图片 10">
            <a:extLst>
              <a:ext uri="{FF2B5EF4-FFF2-40B4-BE49-F238E27FC236}">
                <a16:creationId xmlns:a16="http://schemas.microsoft.com/office/drawing/2014/main" id="{B7E2F7FA-A052-411E-912B-2ECB3A81A735}"/>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12" name="灯片编号占位符 5">
            <a:extLst>
              <a:ext uri="{FF2B5EF4-FFF2-40B4-BE49-F238E27FC236}">
                <a16:creationId xmlns:a16="http://schemas.microsoft.com/office/drawing/2014/main" id="{FD3147D9-C7ED-4152-B17A-7C7524745358}"/>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269410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多图排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0A4C7-10C6-494F-9651-1FB50D0B1EC6}"/>
              </a:ext>
            </a:extLst>
          </p:cNvPr>
          <p:cNvSpPr>
            <a:spLocks noGrp="1"/>
          </p:cNvSpPr>
          <p:nvPr>
            <p:ph type="title"/>
          </p:nvPr>
        </p:nvSpPr>
        <p:spPr>
          <a:xfrm>
            <a:off x="1411511" y="772847"/>
            <a:ext cx="9368978" cy="758776"/>
          </a:xfrm>
        </p:spPr>
        <p:txBody>
          <a:bodyPr>
            <a:normAutofit/>
          </a:bodyPr>
          <a:lstStyle>
            <a:lvl1pPr marL="0" algn="l" defTabSz="914400" rtl="0" eaLnBrk="1" latinLnBrk="0" hangingPunct="1">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7" name="日期占位符 6">
            <a:extLst>
              <a:ext uri="{FF2B5EF4-FFF2-40B4-BE49-F238E27FC236}">
                <a16:creationId xmlns:a16="http://schemas.microsoft.com/office/drawing/2014/main" id="{7FFBB2C1-E7D3-1945-A925-88A0CCDD2A04}"/>
              </a:ext>
            </a:extLst>
          </p:cNvPr>
          <p:cNvSpPr>
            <a:spLocks noGrp="1"/>
          </p:cNvSpPr>
          <p:nvPr>
            <p:ph type="dt" sz="half" idx="10"/>
          </p:nvPr>
        </p:nvSpPr>
        <p:spPr/>
        <p:txBody>
          <a:bodyPr/>
          <a:lstStyle/>
          <a:p>
            <a:fld id="{AB3C93AF-CC2D-5C4B-B4E7-44AD3337F2AE}" type="datetime1">
              <a:rPr kumimoji="1" lang="zh-CN" altLang="en-US" smtClean="0"/>
              <a:t>2024/5/8</a:t>
            </a:fld>
            <a:endParaRPr kumimoji="1" lang="zh-CN" altLang="en-US"/>
          </a:p>
        </p:txBody>
      </p:sp>
      <p:sp>
        <p:nvSpPr>
          <p:cNvPr id="12" name="内容占位符 11">
            <a:extLst>
              <a:ext uri="{FF2B5EF4-FFF2-40B4-BE49-F238E27FC236}">
                <a16:creationId xmlns:a16="http://schemas.microsoft.com/office/drawing/2014/main" id="{F8E54996-5C65-44AA-953C-E8F78B37BCC9}"/>
              </a:ext>
            </a:extLst>
          </p:cNvPr>
          <p:cNvSpPr>
            <a:spLocks noGrp="1"/>
          </p:cNvSpPr>
          <p:nvPr>
            <p:ph sz="quarter" idx="13"/>
          </p:nvPr>
        </p:nvSpPr>
        <p:spPr>
          <a:xfrm>
            <a:off x="1411287" y="1668463"/>
            <a:ext cx="9369201" cy="1074738"/>
          </a:xfrm>
        </p:spPr>
        <p:txBody>
          <a:bodyPr>
            <a:normAutofit/>
          </a:bodyPr>
          <a:lstStyle>
            <a:lvl1pPr marL="0" indent="0">
              <a:buNone/>
              <a:defRPr sz="2400"/>
            </a:lvl1pPr>
            <a:lvl2pPr marL="457200" indent="0">
              <a:buNone/>
              <a:defRPr sz="2000"/>
            </a:lvl2pPr>
            <a:lvl3pPr marL="914400" indent="0">
              <a:buNone/>
              <a:defRPr/>
            </a:lvl3pPr>
          </a:lstStyle>
          <a:p>
            <a:pPr lvl="0"/>
            <a:r>
              <a:rPr lang="zh-CN" altLang="en-US" dirty="0"/>
              <a:t>单击此处编辑母版文本样式</a:t>
            </a:r>
          </a:p>
          <a:p>
            <a:pPr lvl="1"/>
            <a:r>
              <a:rPr lang="zh-CN" altLang="en-US" dirty="0"/>
              <a:t>二级</a:t>
            </a:r>
          </a:p>
        </p:txBody>
      </p:sp>
      <p:pic>
        <p:nvPicPr>
          <p:cNvPr id="13" name="图片 12">
            <a:extLst>
              <a:ext uri="{FF2B5EF4-FFF2-40B4-BE49-F238E27FC236}">
                <a16:creationId xmlns:a16="http://schemas.microsoft.com/office/drawing/2014/main" id="{8EE74412-8B10-4E13-B7FC-806469CBFB98}"/>
              </a:ext>
            </a:extLst>
          </p:cNvPr>
          <p:cNvPicPr>
            <a:picLocks noChangeAspect="1"/>
          </p:cNvPicPr>
          <p:nvPr userDrawn="1"/>
        </p:nvPicPr>
        <p:blipFill>
          <a:blip r:embed="rId3"/>
          <a:stretch>
            <a:fillRect/>
          </a:stretch>
        </p:blipFill>
        <p:spPr>
          <a:xfrm>
            <a:off x="628821" y="6193411"/>
            <a:ext cx="2032000" cy="139700"/>
          </a:xfrm>
          <a:prstGeom prst="rect">
            <a:avLst/>
          </a:prstGeom>
        </p:spPr>
      </p:pic>
      <p:sp>
        <p:nvSpPr>
          <p:cNvPr id="14" name="灯片编号占位符 5">
            <a:extLst>
              <a:ext uri="{FF2B5EF4-FFF2-40B4-BE49-F238E27FC236}">
                <a16:creationId xmlns:a16="http://schemas.microsoft.com/office/drawing/2014/main" id="{732831A2-4C7A-46AE-8377-EB307714B061}"/>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16" name="图片 15">
            <a:extLst>
              <a:ext uri="{FF2B5EF4-FFF2-40B4-BE49-F238E27FC236}">
                <a16:creationId xmlns:a16="http://schemas.microsoft.com/office/drawing/2014/main" id="{A6483455-280D-4393-9329-549E91B3708B}"/>
              </a:ext>
            </a:extLst>
          </p:cNvPr>
          <p:cNvPicPr>
            <a:picLocks noChangeAspect="1"/>
          </p:cNvPicPr>
          <p:nvPr userDrawn="1"/>
        </p:nvPicPr>
        <p:blipFill>
          <a:blip r:embed="rId4"/>
          <a:stretch>
            <a:fillRect/>
          </a:stretch>
        </p:blipFill>
        <p:spPr>
          <a:xfrm>
            <a:off x="4980211" y="6464208"/>
            <a:ext cx="2032000" cy="139700"/>
          </a:xfrm>
          <a:prstGeom prst="rect">
            <a:avLst/>
          </a:prstGeom>
        </p:spPr>
      </p:pic>
      <p:sp>
        <p:nvSpPr>
          <p:cNvPr id="19" name="图片占位符 18">
            <a:extLst>
              <a:ext uri="{FF2B5EF4-FFF2-40B4-BE49-F238E27FC236}">
                <a16:creationId xmlns:a16="http://schemas.microsoft.com/office/drawing/2014/main" id="{8054E0B8-E837-40B5-A248-B71972A328D7}"/>
              </a:ext>
            </a:extLst>
          </p:cNvPr>
          <p:cNvSpPr>
            <a:spLocks noGrp="1"/>
          </p:cNvSpPr>
          <p:nvPr>
            <p:ph type="pic" sz="quarter" idx="14"/>
          </p:nvPr>
        </p:nvSpPr>
        <p:spPr>
          <a:xfrm>
            <a:off x="1131888"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0" name="图片占位符 18">
            <a:extLst>
              <a:ext uri="{FF2B5EF4-FFF2-40B4-BE49-F238E27FC236}">
                <a16:creationId xmlns:a16="http://schemas.microsoft.com/office/drawing/2014/main" id="{8D97B174-3804-48B4-8F2E-9DFCBD36BCDC}"/>
              </a:ext>
            </a:extLst>
          </p:cNvPr>
          <p:cNvSpPr>
            <a:spLocks noGrp="1"/>
          </p:cNvSpPr>
          <p:nvPr>
            <p:ph type="pic" sz="quarter" idx="15"/>
          </p:nvPr>
        </p:nvSpPr>
        <p:spPr>
          <a:xfrm>
            <a:off x="9049800"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1" name="图片占位符 18">
            <a:extLst>
              <a:ext uri="{FF2B5EF4-FFF2-40B4-BE49-F238E27FC236}">
                <a16:creationId xmlns:a16="http://schemas.microsoft.com/office/drawing/2014/main" id="{1EC0751F-628F-426C-B940-DFDAAD818BF7}"/>
              </a:ext>
            </a:extLst>
          </p:cNvPr>
          <p:cNvSpPr>
            <a:spLocks noGrp="1"/>
          </p:cNvSpPr>
          <p:nvPr>
            <p:ph type="pic" sz="quarter" idx="16"/>
          </p:nvPr>
        </p:nvSpPr>
        <p:spPr>
          <a:xfrm>
            <a:off x="6410496"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2" name="图片占位符 18">
            <a:extLst>
              <a:ext uri="{FF2B5EF4-FFF2-40B4-BE49-F238E27FC236}">
                <a16:creationId xmlns:a16="http://schemas.microsoft.com/office/drawing/2014/main" id="{5D5979C6-1E9F-486B-82B5-8E5C650BE7DC}"/>
              </a:ext>
            </a:extLst>
          </p:cNvPr>
          <p:cNvSpPr>
            <a:spLocks noGrp="1"/>
          </p:cNvSpPr>
          <p:nvPr>
            <p:ph type="pic" sz="quarter" idx="17"/>
          </p:nvPr>
        </p:nvSpPr>
        <p:spPr>
          <a:xfrm>
            <a:off x="3771192" y="2795468"/>
            <a:ext cx="2304000" cy="2304000"/>
          </a:xfrm>
          <a:effectLst>
            <a:outerShdw blurRad="50800" dist="38100" dir="2700000" algn="tl" rotWithShape="0">
              <a:prstClr val="black">
                <a:alpha val="40000"/>
              </a:prstClr>
            </a:outerShdw>
          </a:effectLst>
        </p:spPr>
        <p:txBody>
          <a:bodyPr/>
          <a:lstStyle/>
          <a:p>
            <a:endParaRPr lang="zh-CN" altLang="en-US"/>
          </a:p>
        </p:txBody>
      </p:sp>
    </p:spTree>
    <p:extLst>
      <p:ext uri="{BB962C8B-B14F-4D97-AF65-F5344CB8AC3E}">
        <p14:creationId xmlns:p14="http://schemas.microsoft.com/office/powerpoint/2010/main" val="1261093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24DF187-5767-AE44-965E-7B07CB226C7D}"/>
              </a:ext>
            </a:extLst>
          </p:cNvPr>
          <p:cNvSpPr>
            <a:spLocks noGrp="1"/>
          </p:cNvSpPr>
          <p:nvPr>
            <p:ph type="dt" sz="half" idx="10"/>
          </p:nvPr>
        </p:nvSpPr>
        <p:spPr>
          <a:xfrm>
            <a:off x="838200" y="6356350"/>
            <a:ext cx="2032000" cy="365125"/>
          </a:xfrm>
        </p:spPr>
        <p:txBody>
          <a:bodyPr/>
          <a:lstStyle/>
          <a:p>
            <a:fld id="{F2843113-99F0-E94F-B43B-C597B50D8210}" type="datetime1">
              <a:rPr kumimoji="1" lang="zh-CN" altLang="en-US" smtClean="0"/>
              <a:t>2024/5/8</a:t>
            </a:fld>
            <a:endParaRPr kumimoji="1" lang="zh-CN" altLang="en-US"/>
          </a:p>
        </p:txBody>
      </p:sp>
      <p:sp>
        <p:nvSpPr>
          <p:cNvPr id="10" name="标题 1">
            <a:extLst>
              <a:ext uri="{FF2B5EF4-FFF2-40B4-BE49-F238E27FC236}">
                <a16:creationId xmlns:a16="http://schemas.microsoft.com/office/drawing/2014/main" id="{AA69DA4B-95E7-4D6C-9CD0-63CCA7E07722}"/>
              </a:ext>
            </a:extLst>
          </p:cNvPr>
          <p:cNvSpPr>
            <a:spLocks noGrp="1"/>
          </p:cNvSpPr>
          <p:nvPr>
            <p:ph type="title"/>
          </p:nvPr>
        </p:nvSpPr>
        <p:spPr>
          <a:xfrm>
            <a:off x="932229" y="651600"/>
            <a:ext cx="5613714" cy="554400"/>
          </a:xfrm>
        </p:spPr>
        <p:txBody>
          <a:bodyPr>
            <a:normAutofit/>
          </a:bodyPr>
          <a:lstStyle>
            <a:lvl1pPr>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11" name="内容占位符 2">
            <a:extLst>
              <a:ext uri="{FF2B5EF4-FFF2-40B4-BE49-F238E27FC236}">
                <a16:creationId xmlns:a16="http://schemas.microsoft.com/office/drawing/2014/main" id="{8C35E7F5-54F2-4F8C-A68A-A0D3778CA180}"/>
              </a:ext>
            </a:extLst>
          </p:cNvPr>
          <p:cNvSpPr>
            <a:spLocks noGrp="1"/>
          </p:cNvSpPr>
          <p:nvPr>
            <p:ph sz="half" idx="1"/>
          </p:nvPr>
        </p:nvSpPr>
        <p:spPr>
          <a:xfrm>
            <a:off x="932228" y="1335314"/>
            <a:ext cx="10229257" cy="554401"/>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p:txBody>
      </p:sp>
      <p:pic>
        <p:nvPicPr>
          <p:cNvPr id="12" name="图片 11">
            <a:extLst>
              <a:ext uri="{FF2B5EF4-FFF2-40B4-BE49-F238E27FC236}">
                <a16:creationId xmlns:a16="http://schemas.microsoft.com/office/drawing/2014/main" id="{09765F9A-49D4-405A-9EFC-EA86C1CA4F95}"/>
              </a:ext>
            </a:extLst>
          </p:cNvPr>
          <p:cNvPicPr>
            <a:picLocks noChangeAspect="1"/>
          </p:cNvPicPr>
          <p:nvPr userDrawn="1"/>
        </p:nvPicPr>
        <p:blipFill>
          <a:blip r:embed="rId3"/>
          <a:stretch>
            <a:fillRect/>
          </a:stretch>
        </p:blipFill>
        <p:spPr>
          <a:xfrm>
            <a:off x="2890153" y="6464208"/>
            <a:ext cx="2032000" cy="139700"/>
          </a:xfrm>
          <a:prstGeom prst="rect">
            <a:avLst/>
          </a:prstGeom>
        </p:spPr>
      </p:pic>
      <p:sp>
        <p:nvSpPr>
          <p:cNvPr id="13" name="灯片编号占位符 5">
            <a:extLst>
              <a:ext uri="{FF2B5EF4-FFF2-40B4-BE49-F238E27FC236}">
                <a16:creationId xmlns:a16="http://schemas.microsoft.com/office/drawing/2014/main" id="{4613A660-3E79-402E-9928-218E1AE2C1F4}"/>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
        <p:nvSpPr>
          <p:cNvPr id="14" name="内容占位符 2">
            <a:extLst>
              <a:ext uri="{FF2B5EF4-FFF2-40B4-BE49-F238E27FC236}">
                <a16:creationId xmlns:a16="http://schemas.microsoft.com/office/drawing/2014/main" id="{EF342BF3-55DA-4C8A-A0C2-C57EA8982033}"/>
              </a:ext>
            </a:extLst>
          </p:cNvPr>
          <p:cNvSpPr>
            <a:spLocks noGrp="1"/>
          </p:cNvSpPr>
          <p:nvPr>
            <p:ph sz="half" idx="13" hasCustomPrompt="1"/>
          </p:nvPr>
        </p:nvSpPr>
        <p:spPr>
          <a:xfrm>
            <a:off x="4299542" y="2307771"/>
            <a:ext cx="6745829" cy="554401"/>
          </a:xfrm>
        </p:spPr>
        <p:txBody>
          <a:bodyPr anchor="ctr" anchorCtr="0">
            <a:normAutofit/>
          </a:bodyPr>
          <a:lstStyle>
            <a:lvl1pPr marL="0" indent="0">
              <a:buNone/>
              <a:defRPr kumimoji="1" lang="zh-CN" altLang="en-US" sz="2400" b="1" kern="1200" dirty="0">
                <a:solidFill>
                  <a:srgbClr val="772197"/>
                </a:solidFill>
                <a:latin typeface="Microsoft YaHei" panose="020B0503020204020204" pitchFamily="34" charset="-122"/>
                <a:ea typeface="Microsoft YaHei" panose="020B0503020204020204" pitchFamily="34" charset="-122"/>
                <a:cs typeface="+mn-cs"/>
              </a:defRPr>
            </a:lvl1pPr>
            <a:lvl2pPr>
              <a:defRPr sz="1800"/>
            </a:lvl2pPr>
            <a:lvl3pPr>
              <a:defRPr sz="1600"/>
            </a:lvl3pPr>
            <a:lvl4pPr>
              <a:defRPr sz="1400"/>
            </a:lvl4pPr>
            <a:lvl5pPr>
              <a:defRPr sz="1400"/>
            </a:lvl5pPr>
          </a:lstStyle>
          <a:p>
            <a:pPr lvl="0"/>
            <a:r>
              <a:rPr kumimoji="1" lang="zh-CN" altLang="en-US" dirty="0"/>
              <a:t>小标题</a:t>
            </a:r>
          </a:p>
        </p:txBody>
      </p:sp>
      <p:sp>
        <p:nvSpPr>
          <p:cNvPr id="15" name="内容占位符 2">
            <a:extLst>
              <a:ext uri="{FF2B5EF4-FFF2-40B4-BE49-F238E27FC236}">
                <a16:creationId xmlns:a16="http://schemas.microsoft.com/office/drawing/2014/main" id="{C3521529-F2EE-454B-8C35-9BE0F772D0C3}"/>
              </a:ext>
            </a:extLst>
          </p:cNvPr>
          <p:cNvSpPr>
            <a:spLocks noGrp="1"/>
          </p:cNvSpPr>
          <p:nvPr>
            <p:ph sz="half" idx="14"/>
          </p:nvPr>
        </p:nvSpPr>
        <p:spPr>
          <a:xfrm>
            <a:off x="4299542" y="2862172"/>
            <a:ext cx="6745829" cy="2521721"/>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p:txBody>
      </p:sp>
    </p:spTree>
    <p:extLst>
      <p:ext uri="{BB962C8B-B14F-4D97-AF65-F5344CB8AC3E}">
        <p14:creationId xmlns:p14="http://schemas.microsoft.com/office/powerpoint/2010/main" val="2225163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3C64C0F3-9DED-1E4B-BB77-7D904762DBD2}"/>
              </a:ext>
            </a:extLst>
          </p:cNvPr>
          <p:cNvSpPr>
            <a:spLocks noGrp="1"/>
          </p:cNvSpPr>
          <p:nvPr>
            <p:ph type="dt" sz="half" idx="10"/>
          </p:nvPr>
        </p:nvSpPr>
        <p:spPr/>
        <p:txBody>
          <a:bodyPr/>
          <a:lstStyle/>
          <a:p>
            <a:fld id="{B903CA48-D77A-9140-99FC-15470DF5085B}" type="datetime1">
              <a:rPr kumimoji="1" lang="zh-CN" altLang="en-US" smtClean="0"/>
              <a:t>2024/5/8</a:t>
            </a:fld>
            <a:endParaRPr kumimoji="1" lang="zh-CN" altLang="en-US"/>
          </a:p>
        </p:txBody>
      </p:sp>
      <p:sp>
        <p:nvSpPr>
          <p:cNvPr id="8" name="灯片编号占位符 5">
            <a:extLst>
              <a:ext uri="{FF2B5EF4-FFF2-40B4-BE49-F238E27FC236}">
                <a16:creationId xmlns:a16="http://schemas.microsoft.com/office/drawing/2014/main" id="{42B94DD3-D4ED-4181-BF33-4B055CA97A50}"/>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9" name="图片 8">
            <a:extLst>
              <a:ext uri="{FF2B5EF4-FFF2-40B4-BE49-F238E27FC236}">
                <a16:creationId xmlns:a16="http://schemas.microsoft.com/office/drawing/2014/main" id="{132D2F15-B724-4A57-A29D-6D59288E2F65}"/>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10" name="文本框 9">
            <a:extLst>
              <a:ext uri="{FF2B5EF4-FFF2-40B4-BE49-F238E27FC236}">
                <a16:creationId xmlns:a16="http://schemas.microsoft.com/office/drawing/2014/main" id="{AB996ACA-9BBF-4C89-9D55-5C14905C1845}"/>
              </a:ext>
            </a:extLst>
          </p:cNvPr>
          <p:cNvSpPr txBox="1"/>
          <p:nvPr userDrawn="1"/>
        </p:nvSpPr>
        <p:spPr>
          <a:xfrm>
            <a:off x="1109151" y="755494"/>
            <a:ext cx="1107996" cy="646331"/>
          </a:xfrm>
          <a:prstGeom prst="rect">
            <a:avLst/>
          </a:prstGeom>
          <a:noFill/>
        </p:spPr>
        <p:txBody>
          <a:bodyPr wrap="none" rtlCol="0">
            <a:spAutoFit/>
          </a:bodyPr>
          <a:lstStyle/>
          <a:p>
            <a:r>
              <a:rPr kumimoji="1" lang="zh-CN" altLang="en-US" sz="3600" b="1" dirty="0">
                <a:solidFill>
                  <a:srgbClr val="772197"/>
                </a:solidFill>
                <a:latin typeface="Microsoft YaHei" panose="020B0503020204020204" pitchFamily="34" charset="-122"/>
                <a:ea typeface="Microsoft YaHei" panose="020B0503020204020204" pitchFamily="34" charset="-122"/>
              </a:rPr>
              <a:t>致谢</a:t>
            </a:r>
          </a:p>
        </p:txBody>
      </p:sp>
      <p:sp>
        <p:nvSpPr>
          <p:cNvPr id="12" name="文本占位符 11">
            <a:extLst>
              <a:ext uri="{FF2B5EF4-FFF2-40B4-BE49-F238E27FC236}">
                <a16:creationId xmlns:a16="http://schemas.microsoft.com/office/drawing/2014/main" id="{27D53D0D-930F-4D98-AFA2-275007B60556}"/>
              </a:ext>
            </a:extLst>
          </p:cNvPr>
          <p:cNvSpPr>
            <a:spLocks noGrp="1"/>
          </p:cNvSpPr>
          <p:nvPr>
            <p:ph type="body" sz="quarter" idx="13" hasCustomPrompt="1"/>
          </p:nvPr>
        </p:nvSpPr>
        <p:spPr>
          <a:xfrm>
            <a:off x="1109663" y="1401825"/>
            <a:ext cx="6045880" cy="4534580"/>
          </a:xfrm>
        </p:spPr>
        <p:txBody>
          <a:bodyPr/>
          <a:lstStyle>
            <a:lvl1pPr marL="0" indent="0">
              <a:lnSpc>
                <a:spcPct val="100000"/>
              </a:lnSpc>
              <a:buNone/>
              <a:defRPr/>
            </a:lvl1pPr>
          </a:lstStyle>
          <a:p>
            <a:pPr lvl="0"/>
            <a:r>
              <a:rPr lang="zh-CN" altLang="en-US" dirty="0"/>
              <a:t>单击此处输入文本</a:t>
            </a:r>
          </a:p>
        </p:txBody>
      </p:sp>
    </p:spTree>
    <p:extLst>
      <p:ext uri="{BB962C8B-B14F-4D97-AF65-F5344CB8AC3E}">
        <p14:creationId xmlns:p14="http://schemas.microsoft.com/office/powerpoint/2010/main" val="1897869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han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9AA2C5-11B5-B042-8C9B-FADF323FBE77}"/>
              </a:ext>
            </a:extLst>
          </p:cNvPr>
          <p:cNvSpPr>
            <a:spLocks noGrp="1"/>
          </p:cNvSpPr>
          <p:nvPr>
            <p:ph type="dt" sz="half" idx="10"/>
          </p:nvPr>
        </p:nvSpPr>
        <p:spPr/>
        <p:txBody>
          <a:bodyPr/>
          <a:lstStyle/>
          <a:p>
            <a:fld id="{F2A3B86C-5B9B-2248-A1BA-C1D4A0ADDB28}" type="datetime1">
              <a:rPr kumimoji="1" lang="zh-CN" altLang="en-US" smtClean="0"/>
              <a:t>2024/5/8</a:t>
            </a:fld>
            <a:endParaRPr kumimoji="1" lang="zh-CN" altLang="en-US"/>
          </a:p>
        </p:txBody>
      </p:sp>
      <p:sp>
        <p:nvSpPr>
          <p:cNvPr id="3" name="页脚占位符 2">
            <a:extLst>
              <a:ext uri="{FF2B5EF4-FFF2-40B4-BE49-F238E27FC236}">
                <a16:creationId xmlns:a16="http://schemas.microsoft.com/office/drawing/2014/main" id="{A5AAF62B-FD53-B84D-AA8F-CE6337D1BAA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515B8AF-0509-7748-9D17-6750134B4278}"/>
              </a:ext>
            </a:extLst>
          </p:cNvPr>
          <p:cNvSpPr>
            <a:spLocks noGrp="1"/>
          </p:cNvSpPr>
          <p:nvPr>
            <p:ph type="sldNum" sz="quarter" idx="12"/>
          </p:nvPr>
        </p:nvSpPr>
        <p:spPr/>
        <p:txBody>
          <a:bodyPr/>
          <a:lstStyle/>
          <a:p>
            <a:fld id="{562DC770-FF79-6F43-8302-D9B49950C096}" type="slidenum">
              <a:rPr kumimoji="1" lang="zh-CN" altLang="en-US" smtClean="0"/>
              <a:t>‹#›</a:t>
            </a:fld>
            <a:endParaRPr kumimoji="1" lang="zh-CN" altLang="en-US"/>
          </a:p>
        </p:txBody>
      </p:sp>
      <p:sp>
        <p:nvSpPr>
          <p:cNvPr id="5" name="文本框 4">
            <a:extLst>
              <a:ext uri="{FF2B5EF4-FFF2-40B4-BE49-F238E27FC236}">
                <a16:creationId xmlns:a16="http://schemas.microsoft.com/office/drawing/2014/main" id="{C9DCA219-5BFA-4614-BE86-315B93A9B6CF}"/>
              </a:ext>
            </a:extLst>
          </p:cNvPr>
          <p:cNvSpPr txBox="1"/>
          <p:nvPr userDrawn="1"/>
        </p:nvSpPr>
        <p:spPr>
          <a:xfrm>
            <a:off x="3441697" y="2274838"/>
            <a:ext cx="4816932" cy="2308324"/>
          </a:xfrm>
          <a:prstGeom prst="rect">
            <a:avLst/>
          </a:prstGeom>
          <a:noFill/>
        </p:spPr>
        <p:txBody>
          <a:bodyPr wrap="square" rtlCol="0">
            <a:spAutoFit/>
          </a:bodyPr>
          <a:lstStyle/>
          <a:p>
            <a:r>
              <a:rPr kumimoji="1" lang="en" altLang="zh-CN" sz="7200" b="1" dirty="0">
                <a:solidFill>
                  <a:schemeClr val="bg1"/>
                </a:solidFill>
                <a:effectLst>
                  <a:outerShdw blurRad="38100" dist="38100" dir="2700000" algn="tl">
                    <a:srgbClr val="000000">
                      <a:alpha val="43137"/>
                    </a:srgbClr>
                  </a:outerShdw>
                </a:effectLst>
                <a:latin typeface="Arial" panose="020B0604020202020204" pitchFamily="34" charset="0"/>
                <a:ea typeface="PingFang SC Light" panose="020B0300000000000000" pitchFamily="34" charset="-122"/>
                <a:cs typeface="Arial" panose="020B0604020202020204" pitchFamily="34" charset="0"/>
              </a:rPr>
              <a:t>THANK</a:t>
            </a:r>
          </a:p>
          <a:p>
            <a:r>
              <a:rPr kumimoji="1" lang="en" altLang="zh-CN" sz="7200" b="1" dirty="0">
                <a:solidFill>
                  <a:schemeClr val="bg1"/>
                </a:solidFill>
                <a:effectLst>
                  <a:outerShdw blurRad="38100" dist="38100" dir="2700000" algn="tl">
                    <a:srgbClr val="000000">
                      <a:alpha val="43137"/>
                    </a:srgbClr>
                  </a:outerShdw>
                </a:effectLst>
                <a:latin typeface="Arial" panose="020B0604020202020204" pitchFamily="34" charset="0"/>
                <a:ea typeface="PingFang SC Light" panose="020B0300000000000000" pitchFamily="34" charset="-122"/>
                <a:cs typeface="Arial" panose="020B0604020202020204" pitchFamily="34" charset="0"/>
              </a:rPr>
              <a:t>YOU</a:t>
            </a:r>
            <a:endParaRPr kumimoji="1" lang="zh-CN" altLang="en-US" sz="7200" b="1" dirty="0">
              <a:solidFill>
                <a:schemeClr val="bg1"/>
              </a:solidFill>
              <a:effectLst>
                <a:outerShdw blurRad="38100" dist="38100" dir="2700000" algn="tl">
                  <a:srgbClr val="000000">
                    <a:alpha val="43137"/>
                  </a:srgbClr>
                </a:outerShdw>
              </a:effectLst>
              <a:latin typeface="Arial" panose="020B0604020202020204" pitchFamily="34" charset="0"/>
              <a:ea typeface="PingFang SC Light" panose="020B0300000000000000" pitchFamily="34" charset="-122"/>
              <a:cs typeface="Arial" panose="020B0604020202020204" pitchFamily="34" charset="0"/>
            </a:endParaRPr>
          </a:p>
        </p:txBody>
      </p:sp>
    </p:spTree>
    <p:extLst>
      <p:ext uri="{BB962C8B-B14F-4D97-AF65-F5344CB8AC3E}">
        <p14:creationId xmlns:p14="http://schemas.microsoft.com/office/powerpoint/2010/main" val="3133342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3109C-5429-604B-B9CB-C10A57D66422}"/>
              </a:ext>
            </a:extLst>
          </p:cNvPr>
          <p:cNvSpPr>
            <a:spLocks noGrp="1"/>
          </p:cNvSpPr>
          <p:nvPr>
            <p:ph type="ctrTitle" hasCustomPrompt="1"/>
          </p:nvPr>
        </p:nvSpPr>
        <p:spPr>
          <a:xfrm>
            <a:off x="1440000" y="2318400"/>
            <a:ext cx="5799600" cy="1198800"/>
          </a:xfrm>
        </p:spPr>
        <p:txBody>
          <a:bodyPr anchor="ctr" anchorCtr="0">
            <a:noAutofit/>
          </a:bodyPr>
          <a:lstStyle>
            <a:lvl1pPr algn="l">
              <a:defRPr sz="3600" b="1">
                <a:solidFill>
                  <a:srgbClr val="404040"/>
                </a:solidFill>
                <a:latin typeface="+mj-lt"/>
              </a:defRPr>
            </a:lvl1pPr>
          </a:lstStyle>
          <a:p>
            <a:r>
              <a:rPr kumimoji="1" lang="zh-CN" altLang="en-US" dirty="0"/>
              <a:t>单击编辑标题样式</a:t>
            </a:r>
            <a:br>
              <a:rPr kumimoji="1" lang="en-US" altLang="zh-CN" dirty="0"/>
            </a:br>
            <a:r>
              <a:rPr kumimoji="1" lang="zh-CN" altLang="en-US" dirty="0"/>
              <a:t>两行标题分割更为合适</a:t>
            </a:r>
          </a:p>
        </p:txBody>
      </p:sp>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1440000" y="3513395"/>
            <a:ext cx="5799600" cy="436964"/>
          </a:xfrm>
        </p:spPr>
        <p:txBody>
          <a:bodyPr anchor="ctr" anchorCtr="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a:extLst>
              <a:ext uri="{FF2B5EF4-FFF2-40B4-BE49-F238E27FC236}">
                <a16:creationId xmlns:a16="http://schemas.microsoft.com/office/drawing/2014/main" id="{F30C6F86-57D8-4AF9-8D5E-33A99F7F48FB}"/>
              </a:ext>
            </a:extLst>
          </p:cNvPr>
          <p:cNvPicPr>
            <a:picLocks noChangeAspect="1"/>
          </p:cNvPicPr>
          <p:nvPr userDrawn="1"/>
        </p:nvPicPr>
        <p:blipFill>
          <a:blip r:embed="rId3"/>
          <a:stretch>
            <a:fillRect/>
          </a:stretch>
        </p:blipFill>
        <p:spPr>
          <a:xfrm>
            <a:off x="4339800" y="-2757608"/>
            <a:ext cx="1265293" cy="2236858"/>
          </a:xfrm>
          <a:prstGeom prst="rect">
            <a:avLst/>
          </a:prstGeom>
        </p:spPr>
      </p:pic>
      <p:pic>
        <p:nvPicPr>
          <p:cNvPr id="8" name="图片 7">
            <a:extLst>
              <a:ext uri="{FF2B5EF4-FFF2-40B4-BE49-F238E27FC236}">
                <a16:creationId xmlns:a16="http://schemas.microsoft.com/office/drawing/2014/main" id="{E923CE7E-1CBB-4532-B8DE-0DC543F3F8B8}"/>
              </a:ext>
            </a:extLst>
          </p:cNvPr>
          <p:cNvPicPr>
            <a:picLocks noChangeAspect="1"/>
          </p:cNvPicPr>
          <p:nvPr userDrawn="1"/>
        </p:nvPicPr>
        <p:blipFill>
          <a:blip r:embed="rId4"/>
          <a:stretch>
            <a:fillRect/>
          </a:stretch>
        </p:blipFill>
        <p:spPr>
          <a:xfrm>
            <a:off x="1440000" y="3513395"/>
            <a:ext cx="5799600" cy="436964"/>
          </a:xfrm>
          <a:prstGeom prst="rect">
            <a:avLst/>
          </a:prstGeom>
        </p:spPr>
      </p:pic>
    </p:spTree>
    <p:extLst>
      <p:ext uri="{BB962C8B-B14F-4D97-AF65-F5344CB8AC3E}">
        <p14:creationId xmlns:p14="http://schemas.microsoft.com/office/powerpoint/2010/main" val="2163339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EEBFD-2089-524A-82E7-964304E61BE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37CD0F0-92BC-6D4C-9088-E18B22282173}"/>
              </a:ext>
            </a:extLst>
          </p:cNvPr>
          <p:cNvSpPr>
            <a:spLocks noGrp="1"/>
          </p:cNvSpPr>
          <p:nvPr>
            <p:ph type="body" orient="vert" idx="1"/>
          </p:nvPr>
        </p:nvSpPr>
        <p:spPr>
          <a:xfrm>
            <a:off x="1485900" y="1825625"/>
            <a:ext cx="8943975" cy="38798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7" name="图片 6">
            <a:extLst>
              <a:ext uri="{FF2B5EF4-FFF2-40B4-BE49-F238E27FC236}">
                <a16:creationId xmlns:a16="http://schemas.microsoft.com/office/drawing/2014/main" id="{191B16F4-7DA9-454D-8918-763E9E532ECC}"/>
              </a:ext>
            </a:extLst>
          </p:cNvPr>
          <p:cNvPicPr>
            <a:picLocks noChangeAspect="1"/>
          </p:cNvPicPr>
          <p:nvPr userDrawn="1"/>
        </p:nvPicPr>
        <p:blipFill>
          <a:blip r:embed="rId3"/>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3756418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257110-AC03-8949-8445-4F4FF92D259A}"/>
              </a:ext>
            </a:extLst>
          </p:cNvPr>
          <p:cNvSpPr>
            <a:spLocks noGrp="1"/>
          </p:cNvSpPr>
          <p:nvPr>
            <p:ph type="title" orient="vert"/>
          </p:nvPr>
        </p:nvSpPr>
        <p:spPr>
          <a:xfrm>
            <a:off x="8724900" y="365125"/>
            <a:ext cx="2628900" cy="3749675"/>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090B52-88D5-5742-88DF-3885616C110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7" name="图片 6">
            <a:extLst>
              <a:ext uri="{FF2B5EF4-FFF2-40B4-BE49-F238E27FC236}">
                <a16:creationId xmlns:a16="http://schemas.microsoft.com/office/drawing/2014/main" id="{6E65646D-826D-4B96-9A95-3535C24E441D}"/>
              </a:ext>
            </a:extLst>
          </p:cNvPr>
          <p:cNvPicPr>
            <a:picLocks noChangeAspect="1"/>
          </p:cNvPicPr>
          <p:nvPr userDrawn="1"/>
        </p:nvPicPr>
        <p:blipFill>
          <a:blip r:embed="rId3"/>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2723962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9AA2C5-11B5-B042-8C9B-FADF323FBE77}"/>
              </a:ext>
            </a:extLst>
          </p:cNvPr>
          <p:cNvSpPr>
            <a:spLocks noGrp="1"/>
          </p:cNvSpPr>
          <p:nvPr>
            <p:ph type="dt" sz="half" idx="10"/>
          </p:nvPr>
        </p:nvSpPr>
        <p:spPr/>
        <p:txBody>
          <a:bodyPr/>
          <a:lstStyle/>
          <a:p>
            <a:fld id="{F2A3B86C-5B9B-2248-A1BA-C1D4A0ADDB28}" type="datetime1">
              <a:rPr kumimoji="1" lang="zh-CN" altLang="en-US" smtClean="0"/>
              <a:t>2024/5/8</a:t>
            </a:fld>
            <a:endParaRPr kumimoji="1" lang="zh-CN" altLang="en-US"/>
          </a:p>
        </p:txBody>
      </p:sp>
      <p:sp>
        <p:nvSpPr>
          <p:cNvPr id="5" name="灯片编号占位符 5">
            <a:extLst>
              <a:ext uri="{FF2B5EF4-FFF2-40B4-BE49-F238E27FC236}">
                <a16:creationId xmlns:a16="http://schemas.microsoft.com/office/drawing/2014/main" id="{FE4C9347-952C-4AEA-B08A-92F1BA5694D6}"/>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6" name="图片 5">
            <a:extLst>
              <a:ext uri="{FF2B5EF4-FFF2-40B4-BE49-F238E27FC236}">
                <a16:creationId xmlns:a16="http://schemas.microsoft.com/office/drawing/2014/main" id="{1605C2EC-E750-478F-991C-32E2AE9CC8F6}"/>
              </a:ext>
            </a:extLst>
          </p:cNvPr>
          <p:cNvPicPr>
            <a:picLocks noChangeAspect="1"/>
          </p:cNvPicPr>
          <p:nvPr userDrawn="1"/>
        </p:nvPicPr>
        <p:blipFill>
          <a:blip r:embed="rId2"/>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451051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3109C-5429-604B-B9CB-C10A57D66422}"/>
              </a:ext>
            </a:extLst>
          </p:cNvPr>
          <p:cNvSpPr>
            <a:spLocks noGrp="1"/>
          </p:cNvSpPr>
          <p:nvPr>
            <p:ph type="ctrTitle"/>
          </p:nvPr>
        </p:nvSpPr>
        <p:spPr>
          <a:xfrm>
            <a:off x="2731800" y="2597400"/>
            <a:ext cx="6728400" cy="831600"/>
          </a:xfrm>
        </p:spPr>
        <p:txBody>
          <a:bodyPr anchor="b">
            <a:normAutofit/>
          </a:bodyPr>
          <a:lstStyle>
            <a:lvl1pPr algn="ctr">
              <a:defRPr sz="4800" b="1">
                <a:solidFill>
                  <a:schemeClr val="bg1"/>
                </a:solidFill>
                <a:effectLst>
                  <a:outerShdw blurRad="38100" dist="38100" dir="2700000" algn="tl">
                    <a:srgbClr val="000000">
                      <a:alpha val="43137"/>
                    </a:srgbClr>
                  </a:outerShdw>
                </a:effectLst>
              </a:defRPr>
            </a:lvl1pPr>
          </a:lstStyle>
          <a:p>
            <a:r>
              <a:rPr kumimoji="1" lang="zh-CN" altLang="en-US" dirty="0"/>
              <a:t>单击此处编辑母版标题</a:t>
            </a:r>
          </a:p>
        </p:txBody>
      </p:sp>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2731800" y="3398838"/>
            <a:ext cx="6728400" cy="517525"/>
          </a:xfrm>
        </p:spPr>
        <p:txBody>
          <a:bodyPr anchor="ctr" anchorCtr="0"/>
          <a:lstStyle>
            <a:lvl1pPr marL="0" indent="0" algn="ctr">
              <a:buNone/>
              <a:defRPr sz="24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a:extLst>
              <a:ext uri="{FF2B5EF4-FFF2-40B4-BE49-F238E27FC236}">
                <a16:creationId xmlns:a16="http://schemas.microsoft.com/office/drawing/2014/main" id="{84FC20C6-D1D8-4E4B-8DBD-E3D686E96430}"/>
              </a:ext>
            </a:extLst>
          </p:cNvPr>
          <p:cNvPicPr>
            <a:picLocks noChangeAspect="1"/>
          </p:cNvPicPr>
          <p:nvPr userDrawn="1"/>
        </p:nvPicPr>
        <p:blipFill>
          <a:blip r:embed="rId3"/>
          <a:stretch>
            <a:fillRect/>
          </a:stretch>
        </p:blipFill>
        <p:spPr>
          <a:xfrm>
            <a:off x="2731800" y="3440113"/>
            <a:ext cx="6728400" cy="434975"/>
          </a:xfrm>
          <a:prstGeom prst="rect">
            <a:avLst/>
          </a:prstGeom>
        </p:spPr>
      </p:pic>
    </p:spTree>
    <p:extLst>
      <p:ext uri="{BB962C8B-B14F-4D97-AF65-F5344CB8AC3E}">
        <p14:creationId xmlns:p14="http://schemas.microsoft.com/office/powerpoint/2010/main" val="80575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3109C-5429-604B-B9CB-C10A57D66422}"/>
              </a:ext>
            </a:extLst>
          </p:cNvPr>
          <p:cNvSpPr>
            <a:spLocks noGrp="1"/>
          </p:cNvSpPr>
          <p:nvPr>
            <p:ph type="ctrTitle" hasCustomPrompt="1"/>
          </p:nvPr>
        </p:nvSpPr>
        <p:spPr>
          <a:xfrm>
            <a:off x="2907322" y="2503488"/>
            <a:ext cx="5990493" cy="837590"/>
          </a:xfrm>
        </p:spPr>
        <p:txBody>
          <a:bodyPr anchor="ctr" anchorCtr="0">
            <a:normAutofit/>
          </a:bodyPr>
          <a:lstStyle>
            <a:lvl1pPr algn="l">
              <a:defRPr sz="4400" b="1">
                <a:solidFill>
                  <a:schemeClr val="bg1"/>
                </a:solidFill>
              </a:defRPr>
            </a:lvl1pPr>
          </a:lstStyle>
          <a:p>
            <a:r>
              <a:rPr kumimoji="1" lang="zh-CN" altLang="en-US" dirty="0"/>
              <a:t>单击此处编辑标题</a:t>
            </a:r>
          </a:p>
        </p:txBody>
      </p:sp>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2907322" y="3311649"/>
            <a:ext cx="5990494" cy="494688"/>
          </a:xfrm>
        </p:spPr>
        <p:txBody>
          <a:bodyPr anchor="ctr" anchorCtr="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a:extLst>
              <a:ext uri="{FF2B5EF4-FFF2-40B4-BE49-F238E27FC236}">
                <a16:creationId xmlns:a16="http://schemas.microsoft.com/office/drawing/2014/main" id="{FEC8CAC0-FE93-489C-BB57-DDDC480A726C}"/>
              </a:ext>
            </a:extLst>
          </p:cNvPr>
          <p:cNvPicPr>
            <a:picLocks noChangeAspect="1"/>
          </p:cNvPicPr>
          <p:nvPr userDrawn="1"/>
        </p:nvPicPr>
        <p:blipFill>
          <a:blip r:embed="rId3"/>
          <a:srcRect/>
          <a:stretch/>
        </p:blipFill>
        <p:spPr>
          <a:xfrm>
            <a:off x="2155212" y="2748739"/>
            <a:ext cx="558800" cy="368300"/>
          </a:xfrm>
          <a:prstGeom prst="rect">
            <a:avLst/>
          </a:prstGeom>
        </p:spPr>
      </p:pic>
      <p:pic>
        <p:nvPicPr>
          <p:cNvPr id="8" name="图片 7">
            <a:extLst>
              <a:ext uri="{FF2B5EF4-FFF2-40B4-BE49-F238E27FC236}">
                <a16:creationId xmlns:a16="http://schemas.microsoft.com/office/drawing/2014/main" id="{DEE1D168-D345-4A4D-BAAA-C505C52CA9C1}"/>
              </a:ext>
            </a:extLst>
          </p:cNvPr>
          <p:cNvPicPr>
            <a:picLocks noChangeAspect="1"/>
          </p:cNvPicPr>
          <p:nvPr userDrawn="1"/>
        </p:nvPicPr>
        <p:blipFill>
          <a:blip r:embed="rId4"/>
          <a:stretch>
            <a:fillRect/>
          </a:stretch>
        </p:blipFill>
        <p:spPr>
          <a:xfrm>
            <a:off x="2907322" y="3355793"/>
            <a:ext cx="5990494" cy="406400"/>
          </a:xfrm>
          <a:prstGeom prst="rect">
            <a:avLst/>
          </a:prstGeom>
        </p:spPr>
      </p:pic>
      <p:pic>
        <p:nvPicPr>
          <p:cNvPr id="9" name="图片 8">
            <a:extLst>
              <a:ext uri="{FF2B5EF4-FFF2-40B4-BE49-F238E27FC236}">
                <a16:creationId xmlns:a16="http://schemas.microsoft.com/office/drawing/2014/main" id="{1292140D-9A36-4287-AA29-DFD4E4D99ACE}"/>
              </a:ext>
            </a:extLst>
          </p:cNvPr>
          <p:cNvPicPr>
            <a:picLocks noChangeAspect="1"/>
          </p:cNvPicPr>
          <p:nvPr userDrawn="1"/>
        </p:nvPicPr>
        <p:blipFill>
          <a:blip r:embed="rId5"/>
          <a:stretch>
            <a:fillRect/>
          </a:stretch>
        </p:blipFill>
        <p:spPr>
          <a:xfrm>
            <a:off x="707711" y="6340429"/>
            <a:ext cx="2032000" cy="139700"/>
          </a:xfrm>
          <a:prstGeom prst="rect">
            <a:avLst/>
          </a:prstGeom>
        </p:spPr>
      </p:pic>
    </p:spTree>
    <p:extLst>
      <p:ext uri="{BB962C8B-B14F-4D97-AF65-F5344CB8AC3E}">
        <p14:creationId xmlns:p14="http://schemas.microsoft.com/office/powerpoint/2010/main" val="3453746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_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2FF6B5-3625-6748-BD00-70E81528A54D}"/>
              </a:ext>
            </a:extLst>
          </p:cNvPr>
          <p:cNvSpPr>
            <a:spLocks noGrp="1"/>
          </p:cNvSpPr>
          <p:nvPr>
            <p:ph idx="1" hasCustomPrompt="1"/>
          </p:nvPr>
        </p:nvSpPr>
        <p:spPr>
          <a:xfrm>
            <a:off x="1028701" y="2247900"/>
            <a:ext cx="6991350" cy="3609975"/>
          </a:xfrm>
        </p:spPr>
        <p:txBody>
          <a:bodyPr anchor="t" anchorCtr="0"/>
          <a:lstStyle>
            <a:lvl1pPr marL="144000" algn="l" defTabSz="914400" rtl="0" eaLnBrk="1" latinLnBrk="0" hangingPunct="1">
              <a:lnSpc>
                <a:spcPct val="100000"/>
              </a:lnSpc>
              <a:spcBef>
                <a:spcPts val="1200"/>
              </a:spcBef>
              <a:spcAft>
                <a:spcPts val="1200"/>
              </a:spcAft>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stStyle>
          <a:p>
            <a:pPr lvl="0"/>
            <a:r>
              <a:rPr kumimoji="1" lang="zh-CN" altLang="en-US" dirty="0"/>
              <a:t>标题</a:t>
            </a:r>
            <a:r>
              <a:rPr kumimoji="1" lang="en-US" altLang="zh-CN" dirty="0"/>
              <a:t>1</a:t>
            </a:r>
          </a:p>
          <a:p>
            <a:pPr lvl="0"/>
            <a:r>
              <a:rPr kumimoji="1" lang="zh-CN" altLang="en-US" dirty="0"/>
              <a:t>标题</a:t>
            </a:r>
            <a:r>
              <a:rPr kumimoji="1" lang="en-US" altLang="zh-CN" dirty="0"/>
              <a:t>2</a:t>
            </a:r>
          </a:p>
          <a:p>
            <a:pPr lvl="0"/>
            <a:r>
              <a:rPr kumimoji="1" lang="zh-CN" altLang="en-US" dirty="0"/>
              <a:t>标题</a:t>
            </a:r>
            <a:r>
              <a:rPr kumimoji="1" lang="en-US" altLang="zh-CN" dirty="0"/>
              <a:t>3</a:t>
            </a:r>
          </a:p>
          <a:p>
            <a:pPr lvl="0"/>
            <a:r>
              <a:rPr kumimoji="1" lang="zh-CN" altLang="en-US" dirty="0"/>
              <a:t>标题</a:t>
            </a:r>
            <a:r>
              <a:rPr kumimoji="1" lang="en-US" altLang="zh-CN" dirty="0"/>
              <a:t>4</a:t>
            </a:r>
            <a:endParaRPr kumimoji="1" lang="zh-CN" altLang="en-US" dirty="0"/>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94E39B5B-A962-884D-B916-4D3FAEE48915}" type="datetime1">
              <a:rPr kumimoji="1" lang="zh-CN" altLang="en-US" smtClean="0"/>
              <a:t>2024/5/8</a:t>
            </a:fld>
            <a:endParaRPr kumimoji="1" lang="zh-CN" altLang="en-US"/>
          </a:p>
        </p:txBody>
      </p:sp>
      <p:sp>
        <p:nvSpPr>
          <p:cNvPr id="5" name="页脚占位符 4">
            <a:extLst>
              <a:ext uri="{FF2B5EF4-FFF2-40B4-BE49-F238E27FC236}">
                <a16:creationId xmlns:a16="http://schemas.microsoft.com/office/drawing/2014/main" id="{C5ACBC42-90DF-9C4C-A2BE-FB58BC86813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D14CD0E-91E7-D647-B0CE-69496DE03C0D}"/>
              </a:ext>
            </a:extLst>
          </p:cNvPr>
          <p:cNvSpPr>
            <a:spLocks noGrp="1"/>
          </p:cNvSpPr>
          <p:nvPr>
            <p:ph type="sldNum" sz="quarter" idx="12"/>
          </p:nvPr>
        </p:nvSpPr>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310146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12F34-CE97-B446-A37B-EB474FDBC776}"/>
              </a:ext>
            </a:extLst>
          </p:cNvPr>
          <p:cNvSpPr>
            <a:spLocks noGrp="1"/>
          </p:cNvSpPr>
          <p:nvPr>
            <p:ph type="title"/>
          </p:nvPr>
        </p:nvSpPr>
        <p:spPr>
          <a:xfrm>
            <a:off x="1944911" y="1268936"/>
            <a:ext cx="8102600" cy="554400"/>
          </a:xfrm>
        </p:spPr>
        <p:txBody>
          <a:bodyPr>
            <a:normAutofit/>
          </a:bodyPr>
          <a:lstStyle>
            <a:lvl1pPr marL="0" algn="l" defTabSz="914400" rtl="0" eaLnBrk="1" latinLnBrk="0" hangingPunct="1">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94E39B5B-A962-884D-B916-4D3FAEE48915}" type="datetime1">
              <a:rPr kumimoji="1" lang="zh-CN" altLang="en-US" smtClean="0"/>
              <a:t>2024/5/8</a:t>
            </a:fld>
            <a:endParaRPr kumimoji="1" lang="zh-CN" altLang="en-US"/>
          </a:p>
        </p:txBody>
      </p:sp>
      <p:pic>
        <p:nvPicPr>
          <p:cNvPr id="7" name="图片 6">
            <a:extLst>
              <a:ext uri="{FF2B5EF4-FFF2-40B4-BE49-F238E27FC236}">
                <a16:creationId xmlns:a16="http://schemas.microsoft.com/office/drawing/2014/main" id="{014FF0FB-7073-46B9-8075-C3ED46C03F9C}"/>
              </a:ext>
            </a:extLst>
          </p:cNvPr>
          <p:cNvPicPr>
            <a:picLocks noChangeAspect="1"/>
          </p:cNvPicPr>
          <p:nvPr userDrawn="1"/>
        </p:nvPicPr>
        <p:blipFill>
          <a:blip r:embed="rId3"/>
          <a:stretch>
            <a:fillRect/>
          </a:stretch>
        </p:blipFill>
        <p:spPr>
          <a:xfrm>
            <a:off x="2044700" y="2032684"/>
            <a:ext cx="8102600" cy="914400"/>
          </a:xfrm>
          <a:prstGeom prst="rect">
            <a:avLst/>
          </a:prstGeom>
        </p:spPr>
      </p:pic>
      <p:pic>
        <p:nvPicPr>
          <p:cNvPr id="8" name="图片 7">
            <a:extLst>
              <a:ext uri="{FF2B5EF4-FFF2-40B4-BE49-F238E27FC236}">
                <a16:creationId xmlns:a16="http://schemas.microsoft.com/office/drawing/2014/main" id="{62483A40-752E-494B-82E8-743628FFEABD}"/>
              </a:ext>
            </a:extLst>
          </p:cNvPr>
          <p:cNvPicPr>
            <a:picLocks noChangeAspect="1"/>
          </p:cNvPicPr>
          <p:nvPr userDrawn="1"/>
        </p:nvPicPr>
        <p:blipFill>
          <a:blip r:embed="rId4"/>
          <a:stretch>
            <a:fillRect/>
          </a:stretch>
        </p:blipFill>
        <p:spPr>
          <a:xfrm>
            <a:off x="2044700" y="2971800"/>
            <a:ext cx="8102600" cy="914400"/>
          </a:xfrm>
          <a:prstGeom prst="rect">
            <a:avLst/>
          </a:prstGeom>
        </p:spPr>
      </p:pic>
      <p:pic>
        <p:nvPicPr>
          <p:cNvPr id="9" name="图片 8">
            <a:extLst>
              <a:ext uri="{FF2B5EF4-FFF2-40B4-BE49-F238E27FC236}">
                <a16:creationId xmlns:a16="http://schemas.microsoft.com/office/drawing/2014/main" id="{4CA435A4-0216-4B53-BBF5-0B0943298987}"/>
              </a:ext>
            </a:extLst>
          </p:cNvPr>
          <p:cNvPicPr>
            <a:picLocks noChangeAspect="1"/>
          </p:cNvPicPr>
          <p:nvPr userDrawn="1"/>
        </p:nvPicPr>
        <p:blipFill>
          <a:blip r:embed="rId5"/>
          <a:stretch>
            <a:fillRect/>
          </a:stretch>
        </p:blipFill>
        <p:spPr>
          <a:xfrm>
            <a:off x="2044700" y="3923271"/>
            <a:ext cx="8102600" cy="914400"/>
          </a:xfrm>
          <a:prstGeom prst="rect">
            <a:avLst/>
          </a:prstGeom>
        </p:spPr>
      </p:pic>
      <p:pic>
        <p:nvPicPr>
          <p:cNvPr id="10" name="图片 9">
            <a:extLst>
              <a:ext uri="{FF2B5EF4-FFF2-40B4-BE49-F238E27FC236}">
                <a16:creationId xmlns:a16="http://schemas.microsoft.com/office/drawing/2014/main" id="{85DB9DA7-E057-4914-B326-1B36F8B19979}"/>
              </a:ext>
            </a:extLst>
          </p:cNvPr>
          <p:cNvPicPr>
            <a:picLocks noChangeAspect="1"/>
          </p:cNvPicPr>
          <p:nvPr userDrawn="1"/>
        </p:nvPicPr>
        <p:blipFill>
          <a:blip r:embed="rId6"/>
          <a:stretch>
            <a:fillRect/>
          </a:stretch>
        </p:blipFill>
        <p:spPr>
          <a:xfrm>
            <a:off x="2400471" y="2668544"/>
            <a:ext cx="520700" cy="38100"/>
          </a:xfrm>
          <a:prstGeom prst="rect">
            <a:avLst/>
          </a:prstGeom>
        </p:spPr>
      </p:pic>
      <p:sp>
        <p:nvSpPr>
          <p:cNvPr id="11" name="矩形 10">
            <a:extLst>
              <a:ext uri="{FF2B5EF4-FFF2-40B4-BE49-F238E27FC236}">
                <a16:creationId xmlns:a16="http://schemas.microsoft.com/office/drawing/2014/main" id="{AC38DAD7-4A4B-4862-BD30-7BF69E564855}"/>
              </a:ext>
            </a:extLst>
          </p:cNvPr>
          <p:cNvSpPr/>
          <p:nvPr userDrawn="1"/>
        </p:nvSpPr>
        <p:spPr>
          <a:xfrm>
            <a:off x="2331307" y="2183424"/>
            <a:ext cx="782587" cy="523220"/>
          </a:xfrm>
          <a:prstGeom prst="rect">
            <a:avLst/>
          </a:prstGeom>
        </p:spPr>
        <p:txBody>
          <a:bodyPr wrap="none">
            <a:spAutoFit/>
          </a:bodyPr>
          <a:lstStyle/>
          <a:p>
            <a:r>
              <a:rPr lang="zh-CN" altLang="en-US" sz="2800" b="1" i="1" dirty="0">
                <a:solidFill>
                  <a:schemeClr val="bg1"/>
                </a:solidFill>
                <a:latin typeface="Arial Black" panose="020B0604020202020204" pitchFamily="34" charset="0"/>
                <a:cs typeface="Arial Black" panose="020B0604020202020204" pitchFamily="34" charset="0"/>
              </a:rPr>
              <a:t>01.</a:t>
            </a:r>
          </a:p>
        </p:txBody>
      </p:sp>
      <p:pic>
        <p:nvPicPr>
          <p:cNvPr id="12" name="图片 11">
            <a:extLst>
              <a:ext uri="{FF2B5EF4-FFF2-40B4-BE49-F238E27FC236}">
                <a16:creationId xmlns:a16="http://schemas.microsoft.com/office/drawing/2014/main" id="{ECAAF634-9594-419E-A3A7-FB9E16887B1B}"/>
              </a:ext>
            </a:extLst>
          </p:cNvPr>
          <p:cNvPicPr>
            <a:picLocks noChangeAspect="1"/>
          </p:cNvPicPr>
          <p:nvPr userDrawn="1"/>
        </p:nvPicPr>
        <p:blipFill>
          <a:blip r:embed="rId6"/>
          <a:stretch>
            <a:fillRect/>
          </a:stretch>
        </p:blipFill>
        <p:spPr>
          <a:xfrm>
            <a:off x="2400471" y="3681798"/>
            <a:ext cx="520700" cy="38100"/>
          </a:xfrm>
          <a:prstGeom prst="rect">
            <a:avLst/>
          </a:prstGeom>
        </p:spPr>
      </p:pic>
      <p:sp>
        <p:nvSpPr>
          <p:cNvPr id="13" name="矩形 12">
            <a:extLst>
              <a:ext uri="{FF2B5EF4-FFF2-40B4-BE49-F238E27FC236}">
                <a16:creationId xmlns:a16="http://schemas.microsoft.com/office/drawing/2014/main" id="{E1691BF2-08A9-4DF4-84C0-AADE21507F6C}"/>
              </a:ext>
            </a:extLst>
          </p:cNvPr>
          <p:cNvSpPr/>
          <p:nvPr userDrawn="1"/>
        </p:nvSpPr>
        <p:spPr>
          <a:xfrm>
            <a:off x="2331307" y="3196678"/>
            <a:ext cx="782587" cy="523220"/>
          </a:xfrm>
          <a:prstGeom prst="rect">
            <a:avLst/>
          </a:prstGeom>
        </p:spPr>
        <p:txBody>
          <a:bodyPr wrap="none">
            <a:spAutoFit/>
          </a:bodyPr>
          <a:lstStyle/>
          <a:p>
            <a:r>
              <a:rPr lang="zh-CN" altLang="en-US" sz="2800" b="1" i="1" dirty="0">
                <a:solidFill>
                  <a:schemeClr val="bg1"/>
                </a:solidFill>
                <a:latin typeface="Arial Black" panose="020B0604020202020204" pitchFamily="34" charset="0"/>
                <a:cs typeface="Arial Black" panose="020B0604020202020204" pitchFamily="34" charset="0"/>
              </a:rPr>
              <a:t>0</a:t>
            </a:r>
            <a:r>
              <a:rPr lang="en-US" altLang="zh-CN" sz="2800" b="1" i="1" dirty="0">
                <a:solidFill>
                  <a:schemeClr val="bg1"/>
                </a:solidFill>
                <a:latin typeface="Arial Black" panose="020B0604020202020204" pitchFamily="34" charset="0"/>
                <a:cs typeface="Arial Black" panose="020B0604020202020204" pitchFamily="34" charset="0"/>
              </a:rPr>
              <a:t>2</a:t>
            </a:r>
            <a:r>
              <a:rPr lang="zh-CN" altLang="en-US" sz="2800" b="1" i="1" dirty="0">
                <a:solidFill>
                  <a:schemeClr val="bg1"/>
                </a:solidFill>
                <a:latin typeface="Arial Black" panose="020B0604020202020204" pitchFamily="34" charset="0"/>
                <a:cs typeface="Arial Black" panose="020B0604020202020204" pitchFamily="34" charset="0"/>
              </a:rPr>
              <a:t>.</a:t>
            </a:r>
          </a:p>
        </p:txBody>
      </p:sp>
      <p:pic>
        <p:nvPicPr>
          <p:cNvPr id="14" name="图片 13">
            <a:extLst>
              <a:ext uri="{FF2B5EF4-FFF2-40B4-BE49-F238E27FC236}">
                <a16:creationId xmlns:a16="http://schemas.microsoft.com/office/drawing/2014/main" id="{A642E62C-5316-4EDE-8457-3E21F6D47BE4}"/>
              </a:ext>
            </a:extLst>
          </p:cNvPr>
          <p:cNvPicPr>
            <a:picLocks noChangeAspect="1"/>
          </p:cNvPicPr>
          <p:nvPr userDrawn="1"/>
        </p:nvPicPr>
        <p:blipFill>
          <a:blip r:embed="rId6"/>
          <a:stretch>
            <a:fillRect/>
          </a:stretch>
        </p:blipFill>
        <p:spPr>
          <a:xfrm>
            <a:off x="2400471" y="4571484"/>
            <a:ext cx="520700" cy="38100"/>
          </a:xfrm>
          <a:prstGeom prst="rect">
            <a:avLst/>
          </a:prstGeom>
        </p:spPr>
      </p:pic>
      <p:sp>
        <p:nvSpPr>
          <p:cNvPr id="15" name="矩形 14">
            <a:extLst>
              <a:ext uri="{FF2B5EF4-FFF2-40B4-BE49-F238E27FC236}">
                <a16:creationId xmlns:a16="http://schemas.microsoft.com/office/drawing/2014/main" id="{737516D6-AB0F-454C-8728-14E70A69699C}"/>
              </a:ext>
            </a:extLst>
          </p:cNvPr>
          <p:cNvSpPr/>
          <p:nvPr userDrawn="1"/>
        </p:nvSpPr>
        <p:spPr>
          <a:xfrm>
            <a:off x="2331307" y="4086364"/>
            <a:ext cx="782587" cy="523220"/>
          </a:xfrm>
          <a:prstGeom prst="rect">
            <a:avLst/>
          </a:prstGeom>
        </p:spPr>
        <p:txBody>
          <a:bodyPr wrap="none">
            <a:spAutoFit/>
          </a:bodyPr>
          <a:lstStyle/>
          <a:p>
            <a:r>
              <a:rPr lang="zh-CN" altLang="en-US" sz="2800" b="1" i="1" dirty="0">
                <a:solidFill>
                  <a:schemeClr val="bg1"/>
                </a:solidFill>
                <a:latin typeface="Arial Black" panose="020B0604020202020204" pitchFamily="34" charset="0"/>
                <a:cs typeface="Arial Black" panose="020B0604020202020204" pitchFamily="34" charset="0"/>
              </a:rPr>
              <a:t>0</a:t>
            </a:r>
            <a:r>
              <a:rPr lang="en-US" altLang="zh-CN" sz="2800" b="1" i="1" dirty="0">
                <a:solidFill>
                  <a:schemeClr val="bg1"/>
                </a:solidFill>
                <a:latin typeface="Arial Black" panose="020B0604020202020204" pitchFamily="34" charset="0"/>
                <a:cs typeface="Arial Black" panose="020B0604020202020204" pitchFamily="34" charset="0"/>
              </a:rPr>
              <a:t>3</a:t>
            </a:r>
            <a:r>
              <a:rPr lang="zh-CN" altLang="en-US" sz="2800" b="1" i="1" dirty="0">
                <a:solidFill>
                  <a:schemeClr val="bg1"/>
                </a:solidFill>
                <a:latin typeface="Arial Black" panose="020B0604020202020204" pitchFamily="34" charset="0"/>
                <a:cs typeface="Arial Black" panose="020B0604020202020204" pitchFamily="34" charset="0"/>
              </a:rPr>
              <a:t>.</a:t>
            </a:r>
          </a:p>
        </p:txBody>
      </p:sp>
      <p:sp>
        <p:nvSpPr>
          <p:cNvPr id="21" name="文本占位符 20">
            <a:extLst>
              <a:ext uri="{FF2B5EF4-FFF2-40B4-BE49-F238E27FC236}">
                <a16:creationId xmlns:a16="http://schemas.microsoft.com/office/drawing/2014/main" id="{0D245C68-4D53-4772-867D-33D95588049F}"/>
              </a:ext>
            </a:extLst>
          </p:cNvPr>
          <p:cNvSpPr>
            <a:spLocks noGrp="1"/>
          </p:cNvSpPr>
          <p:nvPr>
            <p:ph type="body" sz="quarter" idx="13" hasCustomPrompt="1"/>
          </p:nvPr>
        </p:nvSpPr>
        <p:spPr>
          <a:xfrm>
            <a:off x="3267075" y="2032000"/>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28" name="文本占位符 20">
            <a:extLst>
              <a:ext uri="{FF2B5EF4-FFF2-40B4-BE49-F238E27FC236}">
                <a16:creationId xmlns:a16="http://schemas.microsoft.com/office/drawing/2014/main" id="{2E157912-C7D2-42F1-8E7D-9B48ABFA56F5}"/>
              </a:ext>
            </a:extLst>
          </p:cNvPr>
          <p:cNvSpPr>
            <a:spLocks noGrp="1"/>
          </p:cNvSpPr>
          <p:nvPr>
            <p:ph type="body" sz="quarter" idx="14" hasCustomPrompt="1"/>
          </p:nvPr>
        </p:nvSpPr>
        <p:spPr>
          <a:xfrm>
            <a:off x="3267075" y="2983191"/>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29" name="文本占位符 20">
            <a:extLst>
              <a:ext uri="{FF2B5EF4-FFF2-40B4-BE49-F238E27FC236}">
                <a16:creationId xmlns:a16="http://schemas.microsoft.com/office/drawing/2014/main" id="{96892294-EC21-4158-818C-EADF7E907DA3}"/>
              </a:ext>
            </a:extLst>
          </p:cNvPr>
          <p:cNvSpPr>
            <a:spLocks noGrp="1"/>
          </p:cNvSpPr>
          <p:nvPr>
            <p:ph type="body" sz="quarter" idx="15" hasCustomPrompt="1"/>
          </p:nvPr>
        </p:nvSpPr>
        <p:spPr>
          <a:xfrm>
            <a:off x="3267075" y="3934383"/>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30" name="灯片编号占位符 5">
            <a:extLst>
              <a:ext uri="{FF2B5EF4-FFF2-40B4-BE49-F238E27FC236}">
                <a16:creationId xmlns:a16="http://schemas.microsoft.com/office/drawing/2014/main" id="{2474DE2D-60C7-4B2D-8BB0-5696356D07CB}"/>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31" name="图片 30">
            <a:extLst>
              <a:ext uri="{FF2B5EF4-FFF2-40B4-BE49-F238E27FC236}">
                <a16:creationId xmlns:a16="http://schemas.microsoft.com/office/drawing/2014/main" id="{681796A6-47CA-4D8F-9549-64294FD2B188}"/>
              </a:ext>
            </a:extLst>
          </p:cNvPr>
          <p:cNvPicPr>
            <a:picLocks noChangeAspect="1"/>
          </p:cNvPicPr>
          <p:nvPr userDrawn="1"/>
        </p:nvPicPr>
        <p:blipFill>
          <a:blip r:embed="rId7"/>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1030697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0_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76BC7-627C-4BC0-9B2C-C5FD80266633}"/>
              </a:ext>
            </a:extLst>
          </p:cNvPr>
          <p:cNvSpPr>
            <a:spLocks noGrp="1"/>
          </p:cNvSpPr>
          <p:nvPr>
            <p:ph type="title"/>
          </p:nvPr>
        </p:nvSpPr>
        <p:spPr>
          <a:xfrm>
            <a:off x="2121353" y="1508760"/>
            <a:ext cx="7949293" cy="1676353"/>
          </a:xfrm>
        </p:spPr>
        <p:txBody>
          <a:bodyPr anchor="b">
            <a:normAutofit/>
          </a:bodyPr>
          <a:lstStyle>
            <a:lvl1pPr algn="ctr">
              <a:defRPr sz="4800"/>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1AA28CFE-714F-4DC2-B3B8-6234D0452E07}"/>
              </a:ext>
            </a:extLst>
          </p:cNvPr>
          <p:cNvSpPr>
            <a:spLocks noGrp="1"/>
          </p:cNvSpPr>
          <p:nvPr>
            <p:ph type="body" idx="1"/>
          </p:nvPr>
        </p:nvSpPr>
        <p:spPr>
          <a:xfrm>
            <a:off x="2121353" y="3212101"/>
            <a:ext cx="7949293" cy="11001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11" name="图片 10">
            <a:extLst>
              <a:ext uri="{FF2B5EF4-FFF2-40B4-BE49-F238E27FC236}">
                <a16:creationId xmlns:a16="http://schemas.microsoft.com/office/drawing/2014/main" id="{F03FAA6B-5339-4D84-AA6F-C3B919EBE49B}"/>
              </a:ext>
            </a:extLst>
          </p:cNvPr>
          <p:cNvPicPr>
            <a:picLocks noChangeAspect="1"/>
          </p:cNvPicPr>
          <p:nvPr userDrawn="1"/>
        </p:nvPicPr>
        <p:blipFill>
          <a:blip r:embed="rId3"/>
          <a:stretch>
            <a:fillRect/>
          </a:stretch>
        </p:blipFill>
        <p:spPr>
          <a:xfrm>
            <a:off x="4980211" y="6464208"/>
            <a:ext cx="2032000" cy="139700"/>
          </a:xfrm>
          <a:prstGeom prst="rect">
            <a:avLst/>
          </a:prstGeom>
        </p:spPr>
      </p:pic>
      <p:pic>
        <p:nvPicPr>
          <p:cNvPr id="13" name="图形 12">
            <a:extLst>
              <a:ext uri="{FF2B5EF4-FFF2-40B4-BE49-F238E27FC236}">
                <a16:creationId xmlns:a16="http://schemas.microsoft.com/office/drawing/2014/main" id="{295A1DD3-29AF-4EE6-B9B5-5490869C67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7188" y="451641"/>
            <a:ext cx="2743200" cy="684037"/>
          </a:xfrm>
          <a:prstGeom prst="rect">
            <a:avLst/>
          </a:prstGeom>
        </p:spPr>
      </p:pic>
    </p:spTree>
    <p:extLst>
      <p:ext uri="{BB962C8B-B14F-4D97-AF65-F5344CB8AC3E}">
        <p14:creationId xmlns:p14="http://schemas.microsoft.com/office/powerpoint/2010/main" val="1929404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节标题">
    <p:bg>
      <p:bgPr>
        <a:solidFill>
          <a:schemeClr val="bg1"/>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E0B13A70-6219-44AE-9F9D-21351CCCAC87}"/>
              </a:ext>
            </a:extLst>
          </p:cNvPr>
          <p:cNvPicPr>
            <a:picLocks noChangeAspect="1"/>
          </p:cNvPicPr>
          <p:nvPr userDrawn="1"/>
        </p:nvPicPr>
        <p:blipFill rotWithShape="1">
          <a:blip r:embed="rId2"/>
          <a:srcRect l="5918"/>
          <a:stretch/>
        </p:blipFill>
        <p:spPr>
          <a:xfrm>
            <a:off x="-9525" y="-19050"/>
            <a:ext cx="12201525" cy="6877050"/>
          </a:xfrm>
          <a:prstGeom prst="rect">
            <a:avLst/>
          </a:prstGeom>
        </p:spPr>
      </p:pic>
      <p:pic>
        <p:nvPicPr>
          <p:cNvPr id="17" name="图片 16">
            <a:extLst>
              <a:ext uri="{FF2B5EF4-FFF2-40B4-BE49-F238E27FC236}">
                <a16:creationId xmlns:a16="http://schemas.microsoft.com/office/drawing/2014/main" id="{906A84FA-4E29-41C6-A208-7E329FA7BD63}"/>
              </a:ext>
            </a:extLst>
          </p:cNvPr>
          <p:cNvPicPr>
            <a:picLocks noChangeAspect="1"/>
          </p:cNvPicPr>
          <p:nvPr userDrawn="1"/>
        </p:nvPicPr>
        <p:blipFill>
          <a:blip r:embed="rId3"/>
          <a:stretch>
            <a:fillRect/>
          </a:stretch>
        </p:blipFill>
        <p:spPr>
          <a:xfrm>
            <a:off x="4607892" y="-9525"/>
            <a:ext cx="7745435" cy="6858000"/>
          </a:xfrm>
          <a:prstGeom prst="rect">
            <a:avLst/>
          </a:prstGeom>
        </p:spPr>
      </p:pic>
      <p:pic>
        <p:nvPicPr>
          <p:cNvPr id="15" name="图片 14" descr="图片包含 游戏机, 画, 钟表&#10;&#10;描述已自动生成">
            <a:extLst>
              <a:ext uri="{FF2B5EF4-FFF2-40B4-BE49-F238E27FC236}">
                <a16:creationId xmlns:a16="http://schemas.microsoft.com/office/drawing/2014/main" id="{3D0C9252-00E5-4462-AD57-4A3481AA2560}"/>
              </a:ext>
            </a:extLst>
          </p:cNvPr>
          <p:cNvPicPr>
            <a:picLocks noChangeAspect="1"/>
          </p:cNvPicPr>
          <p:nvPr userDrawn="1"/>
        </p:nvPicPr>
        <p:blipFill rotWithShape="1">
          <a:blip r:embed="rId4"/>
          <a:srcRect l="13880" r="47917"/>
          <a:stretch/>
        </p:blipFill>
        <p:spPr>
          <a:xfrm>
            <a:off x="-9525" y="-19050"/>
            <a:ext cx="5438775" cy="6933320"/>
          </a:xfrm>
          <a:prstGeom prst="rect">
            <a:avLst/>
          </a:prstGeom>
        </p:spPr>
      </p:pic>
      <p:sp>
        <p:nvSpPr>
          <p:cNvPr id="2" name="标题 1">
            <a:extLst>
              <a:ext uri="{FF2B5EF4-FFF2-40B4-BE49-F238E27FC236}">
                <a16:creationId xmlns:a16="http://schemas.microsoft.com/office/drawing/2014/main" id="{2B0CFEC9-317D-8243-AE29-F9924EE8E7D8}"/>
              </a:ext>
            </a:extLst>
          </p:cNvPr>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6040202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a:extLst>
              <a:ext uri="{FF2B5EF4-FFF2-40B4-BE49-F238E27FC236}">
                <a16:creationId xmlns:a16="http://schemas.microsoft.com/office/drawing/2014/main" id="{6D5812D0-DB1B-CB4D-BF89-D47C57EEDD17}"/>
              </a:ext>
            </a:extLst>
          </p:cNvPr>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a:extLst>
              <a:ext uri="{FF2B5EF4-FFF2-40B4-BE49-F238E27FC236}">
                <a16:creationId xmlns:a16="http://schemas.microsoft.com/office/drawing/2014/main" id="{0C184EF6-0952-461F-A80E-320DB1BF0919}"/>
              </a:ext>
            </a:extLst>
          </p:cNvPr>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01.</a:t>
            </a:r>
          </a:p>
        </p:txBody>
      </p:sp>
      <p:sp>
        <p:nvSpPr>
          <p:cNvPr id="9" name="灯片编号占位符 5">
            <a:extLst>
              <a:ext uri="{FF2B5EF4-FFF2-40B4-BE49-F238E27FC236}">
                <a16:creationId xmlns:a16="http://schemas.microsoft.com/office/drawing/2014/main" id="{35AD995D-23CC-4CB8-B3CC-B830932B0B8C}"/>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312011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2_节标题">
    <p:bg>
      <p:bgPr>
        <a:solidFill>
          <a:schemeClr val="bg1"/>
        </a:solidFill>
        <a:effectLst/>
      </p:bgPr>
    </p:bg>
    <p:spTree>
      <p:nvGrpSpPr>
        <p:cNvPr id="1" name=""/>
        <p:cNvGrpSpPr/>
        <p:nvPr/>
      </p:nvGrpSpPr>
      <p:grpSpPr>
        <a:xfrm>
          <a:off x="0" y="0"/>
          <a:ext cx="0" cy="0"/>
          <a:chOff x="0" y="0"/>
          <a:chExt cx="0" cy="0"/>
        </a:xfrm>
      </p:grpSpPr>
      <p:pic>
        <p:nvPicPr>
          <p:cNvPr id="8" name="图片 7" descr="图片包含 户外, 草, 田地, 建筑&#10;&#10;描述已自动生成">
            <a:extLst>
              <a:ext uri="{FF2B5EF4-FFF2-40B4-BE49-F238E27FC236}">
                <a16:creationId xmlns:a16="http://schemas.microsoft.com/office/drawing/2014/main" id="{DD33F9FD-C1E1-489E-9624-A6A49621F00B}"/>
              </a:ext>
            </a:extLst>
          </p:cNvPr>
          <p:cNvPicPr>
            <a:picLocks noChangeAspect="1"/>
          </p:cNvPicPr>
          <p:nvPr userDrawn="1"/>
        </p:nvPicPr>
        <p:blipFill rotWithShape="1">
          <a:blip r:embed="rId2"/>
          <a:srcRect l="7002" t="9222" r="18804"/>
          <a:stretch/>
        </p:blipFill>
        <p:spPr>
          <a:xfrm>
            <a:off x="0" y="0"/>
            <a:ext cx="12192000" cy="6858000"/>
          </a:xfrm>
          <a:prstGeom prst="rect">
            <a:avLst/>
          </a:prstGeom>
        </p:spPr>
      </p:pic>
      <p:pic>
        <p:nvPicPr>
          <p:cNvPr id="15" name="图片 14" descr="图片包含 游戏机, 画, 钟表&#10;&#10;描述已自动生成">
            <a:extLst>
              <a:ext uri="{FF2B5EF4-FFF2-40B4-BE49-F238E27FC236}">
                <a16:creationId xmlns:a16="http://schemas.microsoft.com/office/drawing/2014/main" id="{3D0C9252-00E5-4462-AD57-4A3481AA2560}"/>
              </a:ext>
            </a:extLst>
          </p:cNvPr>
          <p:cNvPicPr>
            <a:picLocks noChangeAspect="1"/>
          </p:cNvPicPr>
          <p:nvPr userDrawn="1"/>
        </p:nvPicPr>
        <p:blipFill rotWithShape="1">
          <a:blip r:embed="rId3"/>
          <a:srcRect l="13880" r="47917"/>
          <a:stretch/>
        </p:blipFill>
        <p:spPr>
          <a:xfrm>
            <a:off x="-9525" y="-19050"/>
            <a:ext cx="5438775" cy="6933320"/>
          </a:xfrm>
          <a:prstGeom prst="rect">
            <a:avLst/>
          </a:prstGeom>
        </p:spPr>
      </p:pic>
      <p:sp>
        <p:nvSpPr>
          <p:cNvPr id="2" name="标题 1">
            <a:extLst>
              <a:ext uri="{FF2B5EF4-FFF2-40B4-BE49-F238E27FC236}">
                <a16:creationId xmlns:a16="http://schemas.microsoft.com/office/drawing/2014/main" id="{2B0CFEC9-317D-8243-AE29-F9924EE8E7D8}"/>
              </a:ext>
            </a:extLst>
          </p:cNvPr>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6040202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a:extLst>
              <a:ext uri="{FF2B5EF4-FFF2-40B4-BE49-F238E27FC236}">
                <a16:creationId xmlns:a16="http://schemas.microsoft.com/office/drawing/2014/main" id="{6D5812D0-DB1B-CB4D-BF89-D47C57EEDD17}"/>
              </a:ext>
            </a:extLst>
          </p:cNvPr>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a:extLst>
              <a:ext uri="{FF2B5EF4-FFF2-40B4-BE49-F238E27FC236}">
                <a16:creationId xmlns:a16="http://schemas.microsoft.com/office/drawing/2014/main" id="{0C184EF6-0952-461F-A80E-320DB1BF0919}"/>
              </a:ext>
            </a:extLst>
          </p:cNvPr>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0</a:t>
            </a:r>
            <a:r>
              <a:rPr lang="en-US" altLang="zh-CN" sz="7200" b="1" i="1" dirty="0">
                <a:solidFill>
                  <a:schemeClr val="tx1">
                    <a:lumMod val="75000"/>
                    <a:lumOff val="25000"/>
                  </a:schemeClr>
                </a:solidFill>
                <a:latin typeface="Arial Black" panose="020B0604020202020204" pitchFamily="34" charset="0"/>
                <a:cs typeface="Arial Black" panose="020B0604020202020204" pitchFamily="34" charset="0"/>
              </a:rPr>
              <a:t>2</a:t>
            </a:r>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a:t>
            </a:r>
          </a:p>
        </p:txBody>
      </p:sp>
      <p:sp>
        <p:nvSpPr>
          <p:cNvPr id="9" name="灯片编号占位符 5">
            <a:extLst>
              <a:ext uri="{FF2B5EF4-FFF2-40B4-BE49-F238E27FC236}">
                <a16:creationId xmlns:a16="http://schemas.microsoft.com/office/drawing/2014/main" id="{35AD995D-23CC-4CB8-B3CC-B830932B0B8C}"/>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3668567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74DA86A-E2F3-0442-8D77-88DB2A629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9735F5B-CC58-C043-BA0E-50E71FD663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01541A7-179B-AC44-8728-7469896627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8F588-DBAA-5947-A52A-E444FC590A45}" type="datetime1">
              <a:rPr kumimoji="1" lang="zh-CN" altLang="en-US" smtClean="0"/>
              <a:t>2024/5/8</a:t>
            </a:fld>
            <a:endParaRPr kumimoji="1" lang="zh-CN" altLang="en-US"/>
          </a:p>
        </p:txBody>
      </p:sp>
      <p:sp>
        <p:nvSpPr>
          <p:cNvPr id="5" name="页脚占位符 4">
            <a:extLst>
              <a:ext uri="{FF2B5EF4-FFF2-40B4-BE49-F238E27FC236}">
                <a16:creationId xmlns:a16="http://schemas.microsoft.com/office/drawing/2014/main" id="{65D4120C-9F48-3E48-B97A-78829C1E8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73F6BAF8-A954-1F4A-AC24-CE8E61E06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2DC770-FF79-6F43-8302-D9B49950C096}" type="slidenum">
              <a:rPr kumimoji="1" lang="zh-CN" altLang="en-US" smtClean="0"/>
              <a:t>‹#›</a:t>
            </a:fld>
            <a:endParaRPr kumimoji="1" lang="zh-CN" altLang="en-US"/>
          </a:p>
        </p:txBody>
      </p:sp>
    </p:spTree>
    <p:extLst>
      <p:ext uri="{BB962C8B-B14F-4D97-AF65-F5344CB8AC3E}">
        <p14:creationId xmlns:p14="http://schemas.microsoft.com/office/powerpoint/2010/main" val="164457291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0" r:id="rId5"/>
    <p:sldLayoutId id="2147483663" r:id="rId6"/>
    <p:sldLayoutId id="2147483670" r:id="rId7"/>
    <p:sldLayoutId id="2147483651" r:id="rId8"/>
    <p:sldLayoutId id="2147483666" r:id="rId9"/>
    <p:sldLayoutId id="2147483665" r:id="rId10"/>
    <p:sldLayoutId id="2147483664" r:id="rId11"/>
    <p:sldLayoutId id="2147483671" r:id="rId12"/>
    <p:sldLayoutId id="2147483672" r:id="rId13"/>
    <p:sldLayoutId id="2147483657" r:id="rId14"/>
    <p:sldLayoutId id="2147483652" r:id="rId15"/>
    <p:sldLayoutId id="2147483653" r:id="rId16"/>
    <p:sldLayoutId id="2147483654" r:id="rId17"/>
    <p:sldLayoutId id="2147483656" r:id="rId18"/>
    <p:sldLayoutId id="2147483673" r:id="rId19"/>
    <p:sldLayoutId id="2147483658" r:id="rId20"/>
    <p:sldLayoutId id="2147483659" r:id="rId21"/>
    <p:sldLayoutId id="2147483655"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8.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540.png"/><Relationship Id="rId5" Type="http://schemas.openxmlformats.org/officeDocument/2006/relationships/image" Target="../media/image50.sv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2.sv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62.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52.sv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sv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notesSlide" Target="../notesSlides/notesSlide2.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1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svg"/></Relationships>
</file>

<file path=ppt/slides/_rels/slide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5.png"/><Relationship Id="rId9" Type="http://schemas.openxmlformats.org/officeDocument/2006/relationships/image" Target="../media/image5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AA092-8DC8-480A-B6F5-6CAE93E528C2}"/>
              </a:ext>
            </a:extLst>
          </p:cNvPr>
          <p:cNvSpPr>
            <a:spLocks noGrp="1"/>
          </p:cNvSpPr>
          <p:nvPr>
            <p:ph type="ctrTitle"/>
          </p:nvPr>
        </p:nvSpPr>
        <p:spPr/>
        <p:txBody>
          <a:bodyPr/>
          <a:lstStyle/>
          <a:p>
            <a:r>
              <a:rPr lang="zh-CN" altLang="en-US" dirty="0"/>
              <a:t>基于</a:t>
            </a:r>
            <a:r>
              <a:rPr lang="en-US" altLang="zh-CN" dirty="0"/>
              <a:t>RAG</a:t>
            </a:r>
            <a:r>
              <a:rPr lang="zh-CN" altLang="en-US" dirty="0"/>
              <a:t>的开源技术库智能检索方法研究</a:t>
            </a:r>
          </a:p>
        </p:txBody>
      </p:sp>
      <p:sp>
        <p:nvSpPr>
          <p:cNvPr id="3" name="副标题 2">
            <a:extLst>
              <a:ext uri="{FF2B5EF4-FFF2-40B4-BE49-F238E27FC236}">
                <a16:creationId xmlns:a16="http://schemas.microsoft.com/office/drawing/2014/main" id="{6883F159-073E-4AE7-8325-B353E9EF71E5}"/>
              </a:ext>
            </a:extLst>
          </p:cNvPr>
          <p:cNvSpPr>
            <a:spLocks noGrp="1"/>
          </p:cNvSpPr>
          <p:nvPr>
            <p:ph type="subTitle" idx="1"/>
          </p:nvPr>
        </p:nvSpPr>
        <p:spPr/>
        <p:txBody>
          <a:bodyPr/>
          <a:lstStyle/>
          <a:p>
            <a:r>
              <a:rPr lang="en-US" altLang="zh-CN" dirty="0"/>
              <a:t>2022</a:t>
            </a:r>
            <a:r>
              <a:rPr lang="zh-CN" altLang="en-US" dirty="0"/>
              <a:t>级</a:t>
            </a:r>
            <a:r>
              <a:rPr lang="en-US" altLang="zh-CN" dirty="0"/>
              <a:t>MEM </a:t>
            </a:r>
            <a:r>
              <a:rPr lang="zh-CN" altLang="en-US" dirty="0"/>
              <a:t>王政   指导老师 宋士吉</a:t>
            </a:r>
          </a:p>
        </p:txBody>
      </p:sp>
    </p:spTree>
    <p:extLst>
      <p:ext uri="{BB962C8B-B14F-4D97-AF65-F5344CB8AC3E}">
        <p14:creationId xmlns:p14="http://schemas.microsoft.com/office/powerpoint/2010/main" val="214324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a:xfrm>
            <a:off x="1411199" y="651600"/>
            <a:ext cx="6637425" cy="554400"/>
          </a:xfrm>
        </p:spPr>
        <p:txBody>
          <a:bodyPr>
            <a:normAutofit/>
          </a:bodyPr>
          <a:lstStyle/>
          <a:p>
            <a:r>
              <a:rPr lang="zh-CN" altLang="en-US" dirty="0"/>
              <a:t>研究内容 </a:t>
            </a:r>
            <a:r>
              <a:rPr lang="en-US" altLang="zh-CN" dirty="0"/>
              <a:t>- </a:t>
            </a:r>
            <a:r>
              <a:rPr lang="zh-CN" altLang="en-US" sz="2000" dirty="0"/>
              <a:t>基于全局语义的混合索引召回算法</a:t>
            </a:r>
          </a:p>
        </p:txBody>
      </p:sp>
      <p:sp>
        <p:nvSpPr>
          <p:cNvPr id="117" name="矩形: 圆角 116">
            <a:extLst>
              <a:ext uri="{FF2B5EF4-FFF2-40B4-BE49-F238E27FC236}">
                <a16:creationId xmlns:a16="http://schemas.microsoft.com/office/drawing/2014/main" id="{4822CDC7-0D4A-C18A-D16B-BE116D1AC9EE}"/>
              </a:ext>
            </a:extLst>
          </p:cNvPr>
          <p:cNvSpPr/>
          <p:nvPr/>
        </p:nvSpPr>
        <p:spPr>
          <a:xfrm>
            <a:off x="2898679" y="2569961"/>
            <a:ext cx="3227170" cy="1709754"/>
          </a:xfrm>
          <a:prstGeom prst="roundRect">
            <a:avLst>
              <a:gd name="adj" fmla="val 6426"/>
            </a:avLst>
          </a:prstGeom>
          <a:solidFill>
            <a:schemeClr val="bg1"/>
          </a:solid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圆角 6">
            <a:extLst>
              <a:ext uri="{FF2B5EF4-FFF2-40B4-BE49-F238E27FC236}">
                <a16:creationId xmlns:a16="http://schemas.microsoft.com/office/drawing/2014/main" id="{1E3DC7CD-EACC-9B2C-BC10-72CF54BD4303}"/>
              </a:ext>
            </a:extLst>
          </p:cNvPr>
          <p:cNvSpPr/>
          <p:nvPr/>
        </p:nvSpPr>
        <p:spPr>
          <a:xfrm>
            <a:off x="3646437" y="1416994"/>
            <a:ext cx="1486940" cy="3748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混合索引构建</a:t>
            </a:r>
          </a:p>
        </p:txBody>
      </p:sp>
      <p:sp>
        <p:nvSpPr>
          <p:cNvPr id="119" name="矩形: 圆角 118">
            <a:extLst>
              <a:ext uri="{FF2B5EF4-FFF2-40B4-BE49-F238E27FC236}">
                <a16:creationId xmlns:a16="http://schemas.microsoft.com/office/drawing/2014/main" id="{BC953D96-490E-BC3A-97A6-CEC3FF5E5C0E}"/>
              </a:ext>
            </a:extLst>
          </p:cNvPr>
          <p:cNvSpPr/>
          <p:nvPr/>
        </p:nvSpPr>
        <p:spPr>
          <a:xfrm>
            <a:off x="3117878" y="3007051"/>
            <a:ext cx="2845777" cy="847336"/>
          </a:xfrm>
          <a:prstGeom prst="roundRect">
            <a:avLst>
              <a:gd name="adj" fmla="val 4240"/>
            </a:avLst>
          </a:prstGeom>
          <a:solidFill>
            <a:schemeClr val="accent2">
              <a:lumMod val="40000"/>
              <a:lumOff val="6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120" name="矩形: 圆角 119">
            <a:extLst>
              <a:ext uri="{FF2B5EF4-FFF2-40B4-BE49-F238E27FC236}">
                <a16:creationId xmlns:a16="http://schemas.microsoft.com/office/drawing/2014/main" id="{A39C2A92-C00D-BC9E-EB99-3E71CFE66638}"/>
              </a:ext>
            </a:extLst>
          </p:cNvPr>
          <p:cNvSpPr/>
          <p:nvPr/>
        </p:nvSpPr>
        <p:spPr>
          <a:xfrm>
            <a:off x="4558802" y="3444410"/>
            <a:ext cx="1218460" cy="242792"/>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黑体" panose="02010609060101010101" pitchFamily="49" charset="-122"/>
                <a:ea typeface="黑体" panose="02010609060101010101" pitchFamily="49" charset="-122"/>
              </a:rPr>
              <a:t>BM25 Index</a:t>
            </a:r>
            <a:endParaRPr lang="zh-CN" altLang="en-US" sz="1100" b="1" dirty="0">
              <a:solidFill>
                <a:schemeClr val="tx1"/>
              </a:solidFill>
              <a:latin typeface="黑体" panose="02010609060101010101" pitchFamily="49" charset="-122"/>
              <a:ea typeface="黑体" panose="02010609060101010101" pitchFamily="49" charset="-122"/>
            </a:endParaRPr>
          </a:p>
        </p:txBody>
      </p:sp>
      <p:sp>
        <p:nvSpPr>
          <p:cNvPr id="121" name="矩形: 圆角 9">
            <a:extLst>
              <a:ext uri="{FF2B5EF4-FFF2-40B4-BE49-F238E27FC236}">
                <a16:creationId xmlns:a16="http://schemas.microsoft.com/office/drawing/2014/main" id="{077DC896-1EF7-5E7C-F642-9100E5AFCFDA}"/>
              </a:ext>
            </a:extLst>
          </p:cNvPr>
          <p:cNvSpPr/>
          <p:nvPr/>
        </p:nvSpPr>
        <p:spPr>
          <a:xfrm>
            <a:off x="3255297" y="3133910"/>
            <a:ext cx="1134610" cy="235496"/>
          </a:xfrm>
          <a:prstGeom prst="roundRect">
            <a:avLst/>
          </a:prstGeom>
          <a:solidFill>
            <a:schemeClr val="accent5">
              <a:lumMod val="20000"/>
              <a:lumOff val="80000"/>
            </a:schemeClr>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b="1" dirty="0" err="1">
                <a:solidFill>
                  <a:schemeClr val="tx1"/>
                </a:solidFill>
                <a:latin typeface="黑体" panose="02010609060101010101" pitchFamily="49" charset="-122"/>
                <a:ea typeface="黑体" panose="02010609060101010101" pitchFamily="49" charset="-122"/>
              </a:rPr>
              <a:t>Header_index</a:t>
            </a:r>
            <a:endParaRPr lang="zh-CN" altLang="en-US" sz="1100" b="1" dirty="0">
              <a:solidFill>
                <a:schemeClr val="tx1"/>
              </a:solidFill>
              <a:latin typeface="黑体" panose="02010609060101010101" pitchFamily="49" charset="-122"/>
              <a:ea typeface="黑体" panose="02010609060101010101" pitchFamily="49" charset="-122"/>
            </a:endParaRPr>
          </a:p>
        </p:txBody>
      </p:sp>
      <p:sp>
        <p:nvSpPr>
          <p:cNvPr id="122" name="矩形: 圆角 9">
            <a:extLst>
              <a:ext uri="{FF2B5EF4-FFF2-40B4-BE49-F238E27FC236}">
                <a16:creationId xmlns:a16="http://schemas.microsoft.com/office/drawing/2014/main" id="{EEB3B4BB-8426-3E93-3BFF-1E842E66D69F}"/>
              </a:ext>
            </a:extLst>
          </p:cNvPr>
          <p:cNvSpPr/>
          <p:nvPr/>
        </p:nvSpPr>
        <p:spPr>
          <a:xfrm>
            <a:off x="4556149" y="3132564"/>
            <a:ext cx="1221113" cy="236842"/>
          </a:xfrm>
          <a:prstGeom prst="roundRect">
            <a:avLst/>
          </a:prstGeom>
          <a:solidFill>
            <a:schemeClr val="accent5">
              <a:lumMod val="20000"/>
              <a:lumOff val="80000"/>
            </a:schemeClr>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b="1" dirty="0" err="1">
                <a:solidFill>
                  <a:schemeClr val="tx1"/>
                </a:solidFill>
                <a:latin typeface="黑体" panose="02010609060101010101" pitchFamily="49" charset="-122"/>
                <a:ea typeface="黑体" panose="02010609060101010101" pitchFamily="49" charset="-122"/>
              </a:rPr>
              <a:t>summary_index</a:t>
            </a:r>
            <a:endParaRPr lang="zh-CN" altLang="en-US" sz="1100" b="1" dirty="0">
              <a:solidFill>
                <a:schemeClr val="tx1"/>
              </a:solidFill>
              <a:latin typeface="黑体" panose="02010609060101010101" pitchFamily="49" charset="-122"/>
              <a:ea typeface="黑体" panose="02010609060101010101" pitchFamily="49" charset="-122"/>
            </a:endParaRPr>
          </a:p>
        </p:txBody>
      </p:sp>
      <p:sp>
        <p:nvSpPr>
          <p:cNvPr id="123" name="矩形: 圆角 9">
            <a:extLst>
              <a:ext uri="{FF2B5EF4-FFF2-40B4-BE49-F238E27FC236}">
                <a16:creationId xmlns:a16="http://schemas.microsoft.com/office/drawing/2014/main" id="{858F6248-3A9D-9220-E004-86BA523247E1}"/>
              </a:ext>
            </a:extLst>
          </p:cNvPr>
          <p:cNvSpPr/>
          <p:nvPr/>
        </p:nvSpPr>
        <p:spPr>
          <a:xfrm>
            <a:off x="3224517" y="3437031"/>
            <a:ext cx="1268301" cy="244073"/>
          </a:xfrm>
          <a:prstGeom prst="roundRect">
            <a:avLst/>
          </a:prstGeom>
          <a:solidFill>
            <a:schemeClr val="accent5">
              <a:lumMod val="20000"/>
              <a:lumOff val="80000"/>
            </a:schemeClr>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b="1" dirty="0" err="1">
                <a:solidFill>
                  <a:schemeClr val="tx1"/>
                </a:solidFill>
                <a:latin typeface="黑体" panose="02010609060101010101" pitchFamily="49" charset="-122"/>
                <a:ea typeface="黑体" panose="02010609060101010101" pitchFamily="49" charset="-122"/>
              </a:rPr>
              <a:t>question_index</a:t>
            </a:r>
            <a:endParaRPr lang="zh-CN" altLang="en-US" sz="1100" b="1" dirty="0">
              <a:solidFill>
                <a:schemeClr val="tx1"/>
              </a:solidFill>
              <a:latin typeface="黑体" panose="02010609060101010101" pitchFamily="49" charset="-122"/>
              <a:ea typeface="黑体" panose="02010609060101010101" pitchFamily="49" charset="-122"/>
            </a:endParaRPr>
          </a:p>
        </p:txBody>
      </p:sp>
      <p:pic>
        <p:nvPicPr>
          <p:cNvPr id="124" name="图片 123">
            <a:extLst>
              <a:ext uri="{FF2B5EF4-FFF2-40B4-BE49-F238E27FC236}">
                <a16:creationId xmlns:a16="http://schemas.microsoft.com/office/drawing/2014/main" id="{67118317-753E-6487-B223-48128E443159}"/>
              </a:ext>
            </a:extLst>
          </p:cNvPr>
          <p:cNvPicPr>
            <a:picLocks noChangeAspect="1"/>
          </p:cNvPicPr>
          <p:nvPr/>
        </p:nvPicPr>
        <p:blipFill>
          <a:blip r:embed="rId3"/>
          <a:stretch>
            <a:fillRect/>
          </a:stretch>
        </p:blipFill>
        <p:spPr>
          <a:xfrm>
            <a:off x="4228988" y="2178078"/>
            <a:ext cx="291683" cy="231878"/>
          </a:xfrm>
          <a:prstGeom prst="rect">
            <a:avLst/>
          </a:prstGeom>
        </p:spPr>
      </p:pic>
      <p:pic>
        <p:nvPicPr>
          <p:cNvPr id="125" name="图形 124" descr="线箭头: 顺时针曲线 纯色填充">
            <a:extLst>
              <a:ext uri="{FF2B5EF4-FFF2-40B4-BE49-F238E27FC236}">
                <a16:creationId xmlns:a16="http://schemas.microsoft.com/office/drawing/2014/main" id="{D7845145-FB5E-8651-88AD-CABF19BEF7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554268">
            <a:off x="3486075" y="1938012"/>
            <a:ext cx="427371" cy="1339460"/>
          </a:xfrm>
          <a:prstGeom prst="rect">
            <a:avLst/>
          </a:prstGeom>
        </p:spPr>
      </p:pic>
      <p:pic>
        <p:nvPicPr>
          <p:cNvPr id="126" name="图形 125" descr="线箭头: 顺时针曲线 纯色填充">
            <a:extLst>
              <a:ext uri="{FF2B5EF4-FFF2-40B4-BE49-F238E27FC236}">
                <a16:creationId xmlns:a16="http://schemas.microsoft.com/office/drawing/2014/main" id="{300CB8EE-37A5-90CB-00EE-DD030477C7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558361" flipH="1">
            <a:off x="4991923" y="1757447"/>
            <a:ext cx="438266" cy="1676212"/>
          </a:xfrm>
          <a:prstGeom prst="rect">
            <a:avLst/>
          </a:prstGeom>
        </p:spPr>
      </p:pic>
      <p:pic>
        <p:nvPicPr>
          <p:cNvPr id="127" name="图形 126" descr="线箭头: 顺时针曲线 纯色填充">
            <a:extLst>
              <a:ext uri="{FF2B5EF4-FFF2-40B4-BE49-F238E27FC236}">
                <a16:creationId xmlns:a16="http://schemas.microsoft.com/office/drawing/2014/main" id="{97B0F597-AEDE-CA98-DAAE-02D2E34896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60140">
            <a:off x="3974198" y="2323358"/>
            <a:ext cx="325213" cy="786259"/>
          </a:xfrm>
          <a:prstGeom prst="rect">
            <a:avLst/>
          </a:prstGeom>
        </p:spPr>
      </p:pic>
      <p:pic>
        <p:nvPicPr>
          <p:cNvPr id="128" name="图形 127" descr="线箭头: 顺时针曲线 纯色填充">
            <a:extLst>
              <a:ext uri="{FF2B5EF4-FFF2-40B4-BE49-F238E27FC236}">
                <a16:creationId xmlns:a16="http://schemas.microsoft.com/office/drawing/2014/main" id="{9FD95DE1-8918-BD2D-FFC6-5A5D14C5FF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459938" flipH="1">
            <a:off x="4605971" y="2289680"/>
            <a:ext cx="324408" cy="868382"/>
          </a:xfrm>
          <a:prstGeom prst="rect">
            <a:avLst/>
          </a:prstGeom>
        </p:spPr>
      </p:pic>
      <p:cxnSp>
        <p:nvCxnSpPr>
          <p:cNvPr id="129" name="直接箭头连接符 101">
            <a:extLst>
              <a:ext uri="{FF2B5EF4-FFF2-40B4-BE49-F238E27FC236}">
                <a16:creationId xmlns:a16="http://schemas.microsoft.com/office/drawing/2014/main" id="{FC464BA1-768B-2B64-C67B-8B7A5EF1FB5B}"/>
              </a:ext>
            </a:extLst>
          </p:cNvPr>
          <p:cNvCxnSpPr>
            <a:cxnSpLocks/>
            <a:stCxn id="118" idx="2"/>
            <a:endCxn id="124" idx="0"/>
          </p:cNvCxnSpPr>
          <p:nvPr/>
        </p:nvCxnSpPr>
        <p:spPr>
          <a:xfrm rot="5400000">
            <a:off x="4189256" y="1977427"/>
            <a:ext cx="386226" cy="15077"/>
          </a:xfrm>
          <a:prstGeom prst="curved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5C2AD9D6-8D8C-8B64-571E-F2E43C4D7DB0}"/>
              </a:ext>
            </a:extLst>
          </p:cNvPr>
          <p:cNvSpPr txBox="1"/>
          <p:nvPr/>
        </p:nvSpPr>
        <p:spPr>
          <a:xfrm>
            <a:off x="3063477" y="3942520"/>
            <a:ext cx="1261884" cy="276999"/>
          </a:xfrm>
          <a:prstGeom prst="rect">
            <a:avLst/>
          </a:prstGeom>
          <a:noFill/>
        </p:spPr>
        <p:txBody>
          <a:bodyPr wrap="none" rtlCol="0">
            <a:spAutoFit/>
          </a:bodyPr>
          <a:lstStyle/>
          <a:p>
            <a:pPr algn="ctr"/>
            <a:r>
              <a:rPr lang="zh-CN" altLang="en-US" sz="1200" dirty="0">
                <a:latin typeface="黑体" panose="02010609060101010101" pitchFamily="49" charset="-122"/>
                <a:ea typeface="黑体" panose="02010609060101010101" pitchFamily="49" charset="-122"/>
              </a:rPr>
              <a:t>多维向量数据库</a:t>
            </a:r>
          </a:p>
        </p:txBody>
      </p:sp>
      <p:sp>
        <p:nvSpPr>
          <p:cNvPr id="131" name="矩形: 圆角 130">
            <a:extLst>
              <a:ext uri="{FF2B5EF4-FFF2-40B4-BE49-F238E27FC236}">
                <a16:creationId xmlns:a16="http://schemas.microsoft.com/office/drawing/2014/main" id="{426EF5FA-0A81-9A3A-2929-A77330164031}"/>
              </a:ext>
            </a:extLst>
          </p:cNvPr>
          <p:cNvSpPr/>
          <p:nvPr/>
        </p:nvSpPr>
        <p:spPr>
          <a:xfrm>
            <a:off x="2942564" y="4757997"/>
            <a:ext cx="3227170" cy="1090637"/>
          </a:xfrm>
          <a:prstGeom prst="roundRect">
            <a:avLst>
              <a:gd name="adj" fmla="val 6426"/>
            </a:avLst>
          </a:prstGeom>
          <a:solidFill>
            <a:schemeClr val="accent4">
              <a:lumMod val="20000"/>
              <a:lumOff val="80000"/>
            </a:schemeClr>
          </a:solid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文本框 131">
            <a:extLst>
              <a:ext uri="{FF2B5EF4-FFF2-40B4-BE49-F238E27FC236}">
                <a16:creationId xmlns:a16="http://schemas.microsoft.com/office/drawing/2014/main" id="{8B42448B-80CF-BF7D-74AB-EC15D43AA23F}"/>
              </a:ext>
            </a:extLst>
          </p:cNvPr>
          <p:cNvSpPr txBox="1"/>
          <p:nvPr/>
        </p:nvSpPr>
        <p:spPr>
          <a:xfrm>
            <a:off x="3419657" y="4906742"/>
            <a:ext cx="2185214" cy="276999"/>
          </a:xfrm>
          <a:prstGeom prst="rect">
            <a:avLst/>
          </a:prstGeom>
          <a:noFill/>
        </p:spPr>
        <p:txBody>
          <a:bodyPr wrap="none" rtlCol="0">
            <a:spAutoFit/>
          </a:bodyPr>
          <a:lstStyle/>
          <a:p>
            <a:pPr algn="ctr"/>
            <a:r>
              <a:rPr lang="zh-CN" altLang="en-US" sz="1200" dirty="0">
                <a:latin typeface="黑体" panose="02010609060101010101" pitchFamily="49" charset="-122"/>
                <a:ea typeface="黑体" panose="02010609060101010101" pitchFamily="49" charset="-122"/>
              </a:rPr>
              <a:t>基于全局语义的混合召回算法</a:t>
            </a:r>
          </a:p>
        </p:txBody>
      </p:sp>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880A5F52-2515-B859-0F83-5CCA58875B11}"/>
                  </a:ext>
                </a:extLst>
              </p:cNvPr>
              <p:cNvSpPr txBox="1"/>
              <p:nvPr/>
            </p:nvSpPr>
            <p:spPr>
              <a:xfrm>
                <a:off x="2821970" y="5268693"/>
                <a:ext cx="3422399" cy="502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𝐻𝑅𝑅𝐹</m:t>
                      </m:r>
                      <m:d>
                        <m:dPr>
                          <m:ctrlPr>
                            <a:rPr lang="zh-CN" altLang="en-US" sz="1100" i="1">
                              <a:solidFill>
                                <a:srgbClr val="836967"/>
                              </a:solidFill>
                              <a:latin typeface="Cambria Math" panose="02040503050406030204" pitchFamily="18" charset="0"/>
                            </a:rPr>
                          </m:ctrlPr>
                        </m:dPr>
                        <m:e>
                          <m:r>
                            <a:rPr lang="zh-CN" altLang="en-US" sz="1100" i="1">
                              <a:latin typeface="Cambria Math" panose="02040503050406030204" pitchFamily="18" charset="0"/>
                            </a:rPr>
                            <m:t>𝑑</m:t>
                          </m:r>
                          <m:r>
                            <a:rPr lang="zh-CN" altLang="en-US" sz="1100" i="0">
                              <a:latin typeface="Cambria Math" panose="02040503050406030204" pitchFamily="18" charset="0"/>
                            </a:rPr>
                            <m:t>∈</m:t>
                          </m:r>
                          <m:r>
                            <a:rPr lang="zh-CN" altLang="en-US" sz="1100" i="1">
                              <a:latin typeface="Cambria Math" panose="02040503050406030204" pitchFamily="18" charset="0"/>
                            </a:rPr>
                            <m:t>𝐷</m:t>
                          </m:r>
                        </m:e>
                      </m:d>
                      <m:r>
                        <a:rPr lang="zh-CN" altLang="en-US" sz="1100" i="0">
                          <a:latin typeface="Cambria Math" panose="02040503050406030204" pitchFamily="18" charset="0"/>
                        </a:rPr>
                        <m:t>= </m:t>
                      </m:r>
                      <m:nary>
                        <m:naryPr>
                          <m:chr m:val="∑"/>
                          <m:limLoc m:val="undOvr"/>
                          <m:supHide m:val="on"/>
                          <m:ctrlPr>
                            <a:rPr lang="zh-CN" altLang="en-US" sz="1100" i="1">
                              <a:latin typeface="Cambria Math" panose="02040503050406030204" pitchFamily="18" charset="0"/>
                            </a:rPr>
                          </m:ctrlPr>
                        </m:naryPr>
                        <m:sub>
                          <m:r>
                            <a:rPr lang="zh-CN" altLang="en-US" sz="1100" i="1">
                              <a:latin typeface="Cambria Math" panose="02040503050406030204" pitchFamily="18" charset="0"/>
                            </a:rPr>
                            <m:t>𝑟</m:t>
                          </m:r>
                          <m:r>
                            <a:rPr lang="zh-CN" altLang="en-US" sz="1100" i="0">
                              <a:latin typeface="Cambria Math" panose="02040503050406030204" pitchFamily="18" charset="0"/>
                            </a:rPr>
                            <m:t>∈</m:t>
                          </m:r>
                          <m:r>
                            <a:rPr lang="zh-CN" altLang="en-US" sz="1100" i="1">
                              <a:latin typeface="Cambria Math" panose="02040503050406030204" pitchFamily="18" charset="0"/>
                            </a:rPr>
                            <m:t>𝑅</m:t>
                          </m:r>
                        </m:sub>
                        <m:sup/>
                        <m:e>
                          <m:f>
                            <m:fPr>
                              <m:ctrlPr>
                                <a:rPr lang="zh-CN" altLang="en-US" sz="1100" i="1">
                                  <a:solidFill>
                                    <a:srgbClr val="836967"/>
                                  </a:solidFill>
                                  <a:latin typeface="Cambria Math" panose="02040503050406030204" pitchFamily="18" charset="0"/>
                                </a:rPr>
                              </m:ctrlPr>
                            </m:fPr>
                            <m:num>
                              <m:r>
                                <a:rPr lang="zh-CN" altLang="en-US" sz="1100" i="0">
                                  <a:latin typeface="Cambria Math" panose="02040503050406030204" pitchFamily="18" charset="0"/>
                                </a:rPr>
                                <m:t>1</m:t>
                              </m:r>
                            </m:num>
                            <m:den>
                              <m:r>
                                <a:rPr lang="zh-CN" altLang="en-US" sz="1100" i="1">
                                  <a:latin typeface="Cambria Math" panose="02040503050406030204" pitchFamily="18" charset="0"/>
                                </a:rPr>
                                <m:t>𝐾</m:t>
                              </m:r>
                              <m:r>
                                <a:rPr lang="zh-CN" altLang="en-US" sz="1100" i="0">
                                  <a:latin typeface="Cambria Math" panose="02040503050406030204" pitchFamily="18" charset="0"/>
                                </a:rPr>
                                <m:t>+</m:t>
                              </m:r>
                              <m:r>
                                <a:rPr lang="zh-CN" altLang="en-US" sz="1100" i="1">
                                  <a:latin typeface="Cambria Math" panose="02040503050406030204" pitchFamily="18" charset="0"/>
                                </a:rPr>
                                <m:t>𝜂</m:t>
                              </m:r>
                              <m:r>
                                <a:rPr lang="zh-CN" altLang="en-US" sz="1100" i="0">
                                  <a:latin typeface="Cambria Math" panose="02040503050406030204" pitchFamily="18" charset="0"/>
                                </a:rPr>
                                <m:t>∗</m:t>
                              </m:r>
                              <m:sSub>
                                <m:sSubPr>
                                  <m:ctrlPr>
                                    <a:rPr lang="zh-CN" altLang="en-US" sz="1100" i="1">
                                      <a:solidFill>
                                        <a:srgbClr val="836967"/>
                                      </a:solidFill>
                                      <a:latin typeface="Cambria Math" panose="02040503050406030204" pitchFamily="18" charset="0"/>
                                    </a:rPr>
                                  </m:ctrlPr>
                                </m:sSubPr>
                                <m:e>
                                  <m:r>
                                    <a:rPr lang="zh-CN" altLang="en-US" sz="1100" i="1">
                                      <a:latin typeface="Cambria Math" panose="02040503050406030204" pitchFamily="18" charset="0"/>
                                    </a:rPr>
                                    <m:t>𝑟</m:t>
                                  </m:r>
                                </m:e>
                                <m:sub>
                                  <m:r>
                                    <a:rPr lang="zh-CN" altLang="en-US" sz="1100" i="1">
                                      <a:latin typeface="Cambria Math" panose="02040503050406030204" pitchFamily="18" charset="0"/>
                                    </a:rPr>
                                    <m:t>h𝑖𝑒𝑟𝑎𝑐h𝑦</m:t>
                                  </m:r>
                                </m:sub>
                              </m:sSub>
                              <m:d>
                                <m:dPr>
                                  <m:ctrlPr>
                                    <a:rPr lang="zh-CN" altLang="en-US" sz="1100" i="1">
                                      <a:latin typeface="Cambria Math" panose="02040503050406030204" pitchFamily="18" charset="0"/>
                                    </a:rPr>
                                  </m:ctrlPr>
                                </m:dPr>
                                <m:e>
                                  <m:r>
                                    <a:rPr lang="zh-CN" altLang="en-US" sz="1100" i="1">
                                      <a:latin typeface="Cambria Math" panose="02040503050406030204" pitchFamily="18" charset="0"/>
                                    </a:rPr>
                                    <m:t>𝑑</m:t>
                                  </m:r>
                                </m:e>
                              </m:d>
                            </m:den>
                          </m:f>
                        </m:e>
                      </m:nary>
                    </m:oMath>
                  </m:oMathPara>
                </a14:m>
                <a:endParaRPr lang="zh-CN" altLang="en-US" sz="1100" dirty="0"/>
              </a:p>
            </p:txBody>
          </p:sp>
        </mc:Choice>
        <mc:Fallback xmlns="">
          <p:sp>
            <p:nvSpPr>
              <p:cNvPr id="133" name="文本框 132">
                <a:extLst>
                  <a:ext uri="{FF2B5EF4-FFF2-40B4-BE49-F238E27FC236}">
                    <a16:creationId xmlns:a16="http://schemas.microsoft.com/office/drawing/2014/main" id="{880A5F52-2515-B859-0F83-5CCA58875B11}"/>
                  </a:ext>
                </a:extLst>
              </p:cNvPr>
              <p:cNvSpPr txBox="1">
                <a:spLocks noRot="1" noChangeAspect="1" noMove="1" noResize="1" noEditPoints="1" noAdjustHandles="1" noChangeArrowheads="1" noChangeShapeType="1" noTextEdit="1"/>
              </p:cNvSpPr>
              <p:nvPr/>
            </p:nvSpPr>
            <p:spPr>
              <a:xfrm>
                <a:off x="2821970" y="5268693"/>
                <a:ext cx="3422399" cy="502189"/>
              </a:xfrm>
              <a:prstGeom prst="rect">
                <a:avLst/>
              </a:prstGeom>
              <a:blipFill>
                <a:blip r:embed="rId6"/>
                <a:stretch>
                  <a:fillRect t="-114458" b="-157831"/>
                </a:stretch>
              </a:blipFill>
            </p:spPr>
            <p:txBody>
              <a:bodyPr/>
              <a:lstStyle/>
              <a:p>
                <a:r>
                  <a:rPr lang="zh-CN" altLang="en-US">
                    <a:noFill/>
                  </a:rPr>
                  <a:t> </a:t>
                </a:r>
              </a:p>
            </p:txBody>
          </p:sp>
        </mc:Fallback>
      </mc:AlternateContent>
      <p:sp>
        <p:nvSpPr>
          <p:cNvPr id="8" name="箭头: 左 97">
            <a:extLst>
              <a:ext uri="{FF2B5EF4-FFF2-40B4-BE49-F238E27FC236}">
                <a16:creationId xmlns:a16="http://schemas.microsoft.com/office/drawing/2014/main" id="{5F8D1766-2A9C-77DB-184C-B0BCDD3D9F7B}"/>
              </a:ext>
            </a:extLst>
          </p:cNvPr>
          <p:cNvSpPr/>
          <p:nvPr/>
        </p:nvSpPr>
        <p:spPr>
          <a:xfrm rot="16200000">
            <a:off x="4357273" y="4317783"/>
            <a:ext cx="403058" cy="392418"/>
          </a:xfrm>
          <a:prstGeom prst="leftArrow">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E7D5AE8-D1A2-CB82-6873-D40BDDCDB161}"/>
                  </a:ext>
                </a:extLst>
              </p:cNvPr>
              <p:cNvSpPr txBox="1"/>
              <p:nvPr/>
            </p:nvSpPr>
            <p:spPr>
              <a:xfrm>
                <a:off x="7141103" y="1183037"/>
                <a:ext cx="4321222" cy="1631216"/>
              </a:xfrm>
              <a:prstGeom prst="rect">
                <a:avLst/>
              </a:prstGeom>
              <a:noFill/>
            </p:spPr>
            <p:txBody>
              <a:bodyPr wrap="square">
                <a:spAutoFit/>
              </a:bodyPr>
              <a:lstStyle/>
              <a:p>
                <a:pPr indent="304800" algn="just">
                  <a:lnSpc>
                    <a:spcPts val="2000"/>
                  </a:lnSpc>
                </a:pPr>
                <a:r>
                  <a:rPr lang="zh-CN" altLang="en-US" sz="1400" kern="100" dirty="0">
                    <a:effectLst/>
                    <a:latin typeface="黑体" panose="02010609060101010101" pitchFamily="49" charset="-122"/>
                    <a:ea typeface="黑体" panose="02010609060101010101" pitchFamily="49" charset="-122"/>
                  </a:rPr>
                  <a:t>索引构建过程则利用向量数据库构建切分后的文档 </a:t>
                </a:r>
                <a:r>
                  <a:rPr lang="en-US" altLang="zh-CN" sz="1400" kern="100" dirty="0">
                    <a:effectLst/>
                    <a:latin typeface="黑体" panose="02010609060101010101" pitchFamily="49" charset="-122"/>
                    <a:ea typeface="黑体" panose="02010609060101010101" pitchFamily="49" charset="-122"/>
                  </a:rPr>
                  <a:t>d</a:t>
                </a:r>
                <a:r>
                  <a:rPr lang="zh-CN" altLang="en-US" sz="1400" kern="100" dirty="0">
                    <a:effectLst/>
                    <a:latin typeface="黑体" panose="02010609060101010101" pitchFamily="49" charset="-122"/>
                    <a:ea typeface="黑体" panose="02010609060101010101" pitchFamily="49" charset="-122"/>
                  </a:rPr>
                  <a:t>与不同层级索引的映射关系：</a:t>
                </a:r>
                <a:endParaRPr lang="en-US" altLang="zh-CN" sz="1400" kern="100" dirty="0">
                  <a:effectLst/>
                  <a:latin typeface="黑体" panose="02010609060101010101" pitchFamily="49" charset="-122"/>
                  <a:ea typeface="黑体" panose="02010609060101010101" pitchFamily="49" charset="-122"/>
                </a:endParaRPr>
              </a:p>
              <a:p>
                <a:pPr indent="304800" algn="just">
                  <a:lnSpc>
                    <a:spcPts val="2000"/>
                  </a:lnSpc>
                </a:pPr>
                <a14:m>
                  <m:oMathPara xmlns:m="http://schemas.openxmlformats.org/officeDocument/2006/math">
                    <m:oMathParaPr>
                      <m:jc m:val="centerGroup"/>
                    </m:oMathParaPr>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rPr>
                          </m:ctrlPr>
                        </m:sSubPr>
                        <m:e>
                          <m:r>
                            <m:rPr>
                              <m:sty m:val="p"/>
                            </m:rPr>
                            <a:rPr lang="en-US" altLang="zh-CN" sz="1400" i="0" kern="100" smtClean="0">
                              <a:effectLst/>
                              <a:latin typeface="Cambria Math" panose="02040503050406030204" pitchFamily="18" charset="0"/>
                              <a:ea typeface="宋体" panose="02010600030101010101" pitchFamily="2" charset="-122"/>
                            </a:rPr>
                            <m:t>I</m:t>
                          </m:r>
                        </m:e>
                        <m:sub>
                          <m:r>
                            <m:rPr>
                              <m:sty m:val="p"/>
                            </m:rPr>
                            <a:rPr lang="en-US" altLang="zh-CN" sz="1400" i="0" kern="100" smtClean="0">
                              <a:effectLst/>
                              <a:latin typeface="Cambria Math" panose="02040503050406030204" pitchFamily="18" charset="0"/>
                              <a:ea typeface="宋体" panose="02010600030101010101" pitchFamily="2" charset="-122"/>
                            </a:rPr>
                            <m:t>h</m:t>
                          </m:r>
                        </m:sub>
                      </m:sSub>
                      <m:r>
                        <a:rPr lang="en-US" altLang="zh-CN" sz="1400" i="0" kern="100" smtClean="0">
                          <a:effectLst/>
                          <a:latin typeface="Cambria Math" panose="02040503050406030204" pitchFamily="18" charset="0"/>
                          <a:ea typeface="宋体" panose="02010600030101010101" pitchFamily="2" charset="-122"/>
                        </a:rPr>
                        <m:t>=</m:t>
                      </m:r>
                      <m:d>
                        <m:dPr>
                          <m:begChr m:val="{"/>
                          <m:endChr m:val="|"/>
                          <m:ctrlPr>
                            <a:rPr lang="zh-CN" altLang="zh-CN" sz="1400" i="1" kern="100">
                              <a:effectLst/>
                              <a:latin typeface="Cambria Math" panose="02040503050406030204" pitchFamily="18" charset="0"/>
                              <a:ea typeface="Cambria Math" panose="02040503050406030204" pitchFamily="18" charset="0"/>
                            </a:rPr>
                          </m:ctrlPr>
                        </m:dPr>
                        <m:e>
                          <m:r>
                            <a:rPr lang="en-US" altLang="zh-CN" sz="1400" i="0" kern="100" smtClean="0">
                              <a:effectLst/>
                              <a:latin typeface="Cambria Math" panose="02040503050406030204" pitchFamily="18" charset="0"/>
                              <a:ea typeface="宋体" panose="02010600030101010101" pitchFamily="2" charset="-122"/>
                            </a:rPr>
                            <m:t> </m:t>
                          </m:r>
                          <m:d>
                            <m:dPr>
                              <m:ctrlPr>
                                <a:rPr lang="zh-CN" altLang="zh-CN" sz="1400" i="1" kern="100">
                                  <a:effectLst/>
                                  <a:latin typeface="Cambria Math" panose="02040503050406030204" pitchFamily="18" charset="0"/>
                                  <a:ea typeface="Cambria Math" panose="02040503050406030204" pitchFamily="18" charset="0"/>
                                </a:rPr>
                              </m:ctrlPr>
                            </m:dPr>
                            <m:e>
                              <m:r>
                                <m:rPr>
                                  <m:sty m:val="p"/>
                                </m:rPr>
                                <a:rPr lang="en-US" altLang="zh-CN" sz="1400" i="0" kern="100" smtClean="0">
                                  <a:effectLst/>
                                  <a:latin typeface="Cambria Math" panose="02040503050406030204" pitchFamily="18" charset="0"/>
                                  <a:ea typeface="宋体" panose="02010600030101010101" pitchFamily="2" charset="-122"/>
                                </a:rPr>
                                <m:t>h</m:t>
                              </m:r>
                              <m:r>
                                <a:rPr lang="en-US" altLang="zh-CN" sz="1400" i="0" kern="100" smtClean="0">
                                  <a:effectLst/>
                                  <a:latin typeface="Cambria Math" panose="02040503050406030204" pitchFamily="18" charset="0"/>
                                  <a:ea typeface="宋体" panose="02010600030101010101" pitchFamily="2" charset="-122"/>
                                </a:rPr>
                                <m:t>, </m:t>
                              </m:r>
                              <m:r>
                                <m:rPr>
                                  <m:sty m:val="p"/>
                                </m:rPr>
                                <a:rPr lang="en-US" altLang="zh-CN" sz="1400" i="0" kern="100" smtClean="0">
                                  <a:effectLst/>
                                  <a:latin typeface="Cambria Math" panose="02040503050406030204" pitchFamily="18" charset="0"/>
                                  <a:ea typeface="宋体" panose="02010600030101010101" pitchFamily="2" charset="-122"/>
                                </a:rPr>
                                <m:t>d</m:t>
                              </m:r>
                            </m:e>
                          </m:d>
                          <m:r>
                            <a:rPr lang="en-US" altLang="zh-CN" sz="1400" i="0" kern="100" smtClean="0">
                              <a:effectLst/>
                              <a:latin typeface="Cambria Math" panose="02040503050406030204" pitchFamily="18" charset="0"/>
                              <a:ea typeface="宋体" panose="02010600030101010101" pitchFamily="2" charset="-122"/>
                            </a:rPr>
                            <m:t> </m:t>
                          </m:r>
                        </m:e>
                      </m:d>
                      <m:r>
                        <a:rPr lang="en-US" altLang="zh-CN" sz="1400" i="0" kern="100" smtClean="0">
                          <a:effectLst/>
                          <a:latin typeface="Cambria Math" panose="02040503050406030204" pitchFamily="18" charset="0"/>
                          <a:ea typeface="宋体" panose="02010600030101010101" pitchFamily="2" charset="-122"/>
                        </a:rPr>
                        <m:t> </m:t>
                      </m:r>
                      <m:r>
                        <m:rPr>
                          <m:sty m:val="p"/>
                        </m:rPr>
                        <a:rPr lang="en-US" altLang="zh-CN" sz="1400" i="0" kern="100" smtClean="0">
                          <a:effectLst/>
                          <a:latin typeface="Cambria Math" panose="02040503050406030204" pitchFamily="18" charset="0"/>
                          <a:ea typeface="宋体" panose="02010600030101010101" pitchFamily="2" charset="-122"/>
                        </a:rPr>
                        <m:t>h</m:t>
                      </m:r>
                      <m:r>
                        <a:rPr lang="en-US" altLang="zh-CN" sz="1400" i="0" kern="100" smtClean="0">
                          <a:effectLst/>
                          <a:latin typeface="Cambria Math" panose="02040503050406030204" pitchFamily="18" charset="0"/>
                          <a:ea typeface="宋体" panose="02010600030101010101" pitchFamily="2" charset="-122"/>
                        </a:rPr>
                        <m:t>∈</m:t>
                      </m:r>
                      <m:r>
                        <m:rPr>
                          <m:sty m:val="p"/>
                        </m:rPr>
                        <a:rPr lang="en-US" altLang="zh-CN" sz="1400" i="0" kern="100" smtClean="0">
                          <a:effectLst/>
                          <a:latin typeface="Cambria Math" panose="02040503050406030204" pitchFamily="18" charset="0"/>
                          <a:ea typeface="宋体" panose="02010600030101010101" pitchFamily="2" charset="-122"/>
                        </a:rPr>
                        <m:t>Head</m:t>
                      </m:r>
                      <m:r>
                        <a:rPr lang="en-US" altLang="zh-CN" sz="1400" i="0" kern="100" smtClean="0">
                          <a:effectLst/>
                          <a:latin typeface="Cambria Math" panose="02040503050406030204" pitchFamily="18" charset="0"/>
                          <a:ea typeface="宋体" panose="02010600030101010101" pitchFamily="2" charset="-122"/>
                        </a:rPr>
                        <m:t> }</m:t>
                      </m:r>
                    </m:oMath>
                  </m:oMathPara>
                </a14:m>
                <a:endParaRPr lang="zh-CN" altLang="zh-CN" sz="1400" kern="100" dirty="0">
                  <a:effectLst/>
                  <a:latin typeface="黑体" panose="02010609060101010101" pitchFamily="49" charset="-122"/>
                  <a:ea typeface="黑体" panose="02010609060101010101" pitchFamily="49" charset="-122"/>
                </a:endParaRPr>
              </a:p>
              <a:p>
                <a:pPr indent="304800" algn="just">
                  <a:lnSpc>
                    <a:spcPts val="2000"/>
                  </a:lnSpc>
                </a:pPr>
                <a14:m>
                  <m:oMathPara xmlns:m="http://schemas.openxmlformats.org/officeDocument/2006/math">
                    <m:oMathParaPr>
                      <m:jc m:val="centerGroup"/>
                    </m:oMathParaPr>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m:rPr>
                              <m:sty m:val="p"/>
                            </m:rPr>
                            <a:rPr lang="en-US" altLang="zh-CN" sz="1400" i="0" kern="100" smtClean="0">
                              <a:effectLst/>
                              <a:latin typeface="Cambria Math" panose="02040503050406030204" pitchFamily="18" charset="0"/>
                              <a:ea typeface="宋体" panose="02010600030101010101" pitchFamily="2" charset="-122"/>
                            </a:rPr>
                            <m:t>I</m:t>
                          </m:r>
                        </m:e>
                        <m:sub>
                          <m:r>
                            <m:rPr>
                              <m:sty m:val="p"/>
                            </m:rPr>
                            <a:rPr lang="en-US" altLang="zh-CN" sz="1400" i="0" kern="100" smtClean="0">
                              <a:effectLst/>
                              <a:latin typeface="Cambria Math" panose="02040503050406030204" pitchFamily="18" charset="0"/>
                              <a:ea typeface="宋体" panose="02010600030101010101" pitchFamily="2" charset="-122"/>
                            </a:rPr>
                            <m:t>s</m:t>
                          </m:r>
                        </m:sub>
                      </m:sSub>
                      <m:r>
                        <a:rPr lang="en-US" altLang="zh-CN" sz="1400" i="0" kern="100" smtClean="0">
                          <a:effectLst/>
                          <a:latin typeface="Cambria Math" panose="02040503050406030204" pitchFamily="18" charset="0"/>
                          <a:ea typeface="宋体" panose="02010600030101010101" pitchFamily="2" charset="-122"/>
                        </a:rPr>
                        <m:t>=</m:t>
                      </m:r>
                      <m:d>
                        <m:dPr>
                          <m:begChr m:val="{"/>
                          <m:endChr m:val="|"/>
                          <m:ctrlPr>
                            <a:rPr lang="zh-CN" altLang="zh-CN" sz="1400" i="1" kern="100">
                              <a:effectLst/>
                              <a:latin typeface="Cambria Math" panose="02040503050406030204" pitchFamily="18" charset="0"/>
                              <a:ea typeface="Cambria Math" panose="02040503050406030204" pitchFamily="18" charset="0"/>
                            </a:rPr>
                          </m:ctrlPr>
                        </m:dPr>
                        <m:e>
                          <m:r>
                            <a:rPr lang="en-US" altLang="zh-CN" sz="1400" i="0" kern="100" smtClean="0">
                              <a:effectLst/>
                              <a:latin typeface="Cambria Math" panose="02040503050406030204" pitchFamily="18" charset="0"/>
                              <a:ea typeface="宋体" panose="02010600030101010101" pitchFamily="2" charset="-122"/>
                            </a:rPr>
                            <m:t> </m:t>
                          </m:r>
                          <m:d>
                            <m:dPr>
                              <m:ctrlPr>
                                <a:rPr lang="zh-CN" altLang="zh-CN" sz="1400" i="1" kern="100">
                                  <a:effectLst/>
                                  <a:latin typeface="Cambria Math" panose="02040503050406030204" pitchFamily="18" charset="0"/>
                                  <a:ea typeface="Cambria Math" panose="02040503050406030204" pitchFamily="18" charset="0"/>
                                </a:rPr>
                              </m:ctrlPr>
                            </m:dPr>
                            <m:e>
                              <m:r>
                                <m:rPr>
                                  <m:sty m:val="p"/>
                                </m:rPr>
                                <a:rPr lang="en-US" altLang="zh-CN" sz="1400" i="0" kern="100" smtClean="0">
                                  <a:effectLst/>
                                  <a:latin typeface="Cambria Math" panose="02040503050406030204" pitchFamily="18" charset="0"/>
                                  <a:ea typeface="宋体" panose="02010600030101010101" pitchFamily="2" charset="-122"/>
                                </a:rPr>
                                <m:t>h</m:t>
                              </m:r>
                              <m:r>
                                <a:rPr lang="en-US" altLang="zh-CN" sz="1400" i="0" kern="100" smtClean="0">
                                  <a:effectLst/>
                                  <a:latin typeface="Cambria Math" panose="02040503050406030204" pitchFamily="18" charset="0"/>
                                  <a:ea typeface="宋体" panose="02010600030101010101" pitchFamily="2" charset="-122"/>
                                </a:rPr>
                                <m:t>, </m:t>
                              </m:r>
                              <m:r>
                                <m:rPr>
                                  <m:sty m:val="p"/>
                                </m:rPr>
                                <a:rPr lang="en-US" altLang="zh-CN" sz="1400" i="0" kern="100" smtClean="0">
                                  <a:effectLst/>
                                  <a:latin typeface="Cambria Math" panose="02040503050406030204" pitchFamily="18" charset="0"/>
                                  <a:ea typeface="宋体" panose="02010600030101010101" pitchFamily="2" charset="-122"/>
                                </a:rPr>
                                <m:t>s</m:t>
                              </m:r>
                            </m:e>
                          </m:d>
                          <m:r>
                            <a:rPr lang="en-US" altLang="zh-CN" sz="1400" i="0" kern="100" smtClean="0">
                              <a:effectLst/>
                              <a:latin typeface="Cambria Math" panose="02040503050406030204" pitchFamily="18" charset="0"/>
                              <a:ea typeface="宋体" panose="02010600030101010101" pitchFamily="2" charset="-122"/>
                            </a:rPr>
                            <m:t> </m:t>
                          </m:r>
                        </m:e>
                      </m:d>
                      <m:r>
                        <a:rPr lang="en-US" altLang="zh-CN" sz="1400" i="0" kern="100" smtClean="0">
                          <a:effectLst/>
                          <a:latin typeface="Cambria Math" panose="02040503050406030204" pitchFamily="18" charset="0"/>
                          <a:ea typeface="宋体" panose="02010600030101010101" pitchFamily="2" charset="-122"/>
                        </a:rPr>
                        <m:t> </m:t>
                      </m:r>
                      <m:r>
                        <m:rPr>
                          <m:sty m:val="p"/>
                        </m:rPr>
                        <a:rPr lang="en-US" altLang="zh-CN" sz="1400" i="0" kern="100" smtClean="0">
                          <a:effectLst/>
                          <a:latin typeface="Cambria Math" panose="02040503050406030204" pitchFamily="18" charset="0"/>
                          <a:ea typeface="宋体" panose="02010600030101010101" pitchFamily="2" charset="-122"/>
                        </a:rPr>
                        <m:t>s</m:t>
                      </m:r>
                      <m:r>
                        <a:rPr lang="en-US" altLang="zh-CN" sz="1400" i="0" kern="100" smtClean="0">
                          <a:effectLst/>
                          <a:latin typeface="Cambria Math" panose="02040503050406030204" pitchFamily="18" charset="0"/>
                          <a:ea typeface="宋体" panose="02010600030101010101" pitchFamily="2" charset="-122"/>
                        </a:rPr>
                        <m:t>∈</m:t>
                      </m:r>
                      <m:r>
                        <m:rPr>
                          <m:sty m:val="p"/>
                        </m:rPr>
                        <a:rPr lang="en-US" altLang="zh-CN" sz="1400" i="0" kern="100" smtClean="0">
                          <a:effectLst/>
                          <a:latin typeface="Cambria Math" panose="02040503050406030204" pitchFamily="18" charset="0"/>
                          <a:ea typeface="宋体" panose="02010600030101010101" pitchFamily="2" charset="-122"/>
                        </a:rPr>
                        <m:t>Summary</m:t>
                      </m:r>
                      <m:r>
                        <a:rPr lang="en-US" altLang="zh-CN" sz="1400" i="0" kern="100" smtClean="0">
                          <a:effectLst/>
                          <a:latin typeface="Cambria Math" panose="02040503050406030204" pitchFamily="18" charset="0"/>
                          <a:ea typeface="宋体" panose="02010600030101010101" pitchFamily="2" charset="-122"/>
                        </a:rPr>
                        <m:t> }</m:t>
                      </m:r>
                    </m:oMath>
                  </m:oMathPara>
                </a14:m>
                <a:endParaRPr lang="zh-CN" altLang="zh-CN" sz="1400" kern="100" dirty="0">
                  <a:effectLst/>
                  <a:latin typeface="黑体" panose="02010609060101010101" pitchFamily="49" charset="-122"/>
                  <a:ea typeface="黑体" panose="02010609060101010101" pitchFamily="49" charset="-122"/>
                </a:endParaRPr>
              </a:p>
              <a:p>
                <a:pPr indent="304800" algn="just">
                  <a:lnSpc>
                    <a:spcPts val="2000"/>
                  </a:lnSpc>
                </a:pPr>
                <a14:m>
                  <m:oMathPara xmlns:m="http://schemas.openxmlformats.org/officeDocument/2006/math">
                    <m:oMathParaPr>
                      <m:jc m:val="centerGroup"/>
                    </m:oMathParaPr>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m:rPr>
                              <m:sty m:val="p"/>
                            </m:rPr>
                            <a:rPr lang="en-US" altLang="zh-CN" sz="1400" i="0" kern="100" smtClean="0">
                              <a:effectLst/>
                              <a:latin typeface="Cambria Math" panose="02040503050406030204" pitchFamily="18" charset="0"/>
                              <a:ea typeface="宋体" panose="02010600030101010101" pitchFamily="2" charset="-122"/>
                            </a:rPr>
                            <m:t>I</m:t>
                          </m:r>
                        </m:e>
                        <m:sub>
                          <m:r>
                            <m:rPr>
                              <m:sty m:val="p"/>
                            </m:rPr>
                            <a:rPr lang="en-US" altLang="zh-CN" sz="1400" i="0" kern="100" smtClean="0">
                              <a:effectLst/>
                              <a:latin typeface="Cambria Math" panose="02040503050406030204" pitchFamily="18" charset="0"/>
                              <a:ea typeface="宋体" panose="02010600030101010101" pitchFamily="2" charset="-122"/>
                            </a:rPr>
                            <m:t>q</m:t>
                          </m:r>
                        </m:sub>
                      </m:sSub>
                      <m:r>
                        <a:rPr lang="en-US" altLang="zh-CN" sz="1400" i="0" kern="100" smtClean="0">
                          <a:effectLst/>
                          <a:latin typeface="Cambria Math" panose="02040503050406030204" pitchFamily="18" charset="0"/>
                          <a:ea typeface="宋体" panose="02010600030101010101" pitchFamily="2" charset="-122"/>
                        </a:rPr>
                        <m:t>=</m:t>
                      </m:r>
                      <m:d>
                        <m:dPr>
                          <m:begChr m:val="{"/>
                          <m:endChr m:val="|"/>
                          <m:ctrlPr>
                            <a:rPr lang="zh-CN" altLang="zh-CN" sz="1400" i="1" kern="100">
                              <a:effectLst/>
                              <a:latin typeface="Cambria Math" panose="02040503050406030204" pitchFamily="18" charset="0"/>
                              <a:ea typeface="Cambria Math" panose="02040503050406030204" pitchFamily="18" charset="0"/>
                            </a:rPr>
                          </m:ctrlPr>
                        </m:dPr>
                        <m:e>
                          <m:r>
                            <a:rPr lang="en-US" altLang="zh-CN" sz="1400" i="0" kern="100" smtClean="0">
                              <a:effectLst/>
                              <a:latin typeface="Cambria Math" panose="02040503050406030204" pitchFamily="18" charset="0"/>
                              <a:ea typeface="宋体" panose="02010600030101010101" pitchFamily="2" charset="-122"/>
                            </a:rPr>
                            <m:t> </m:t>
                          </m:r>
                          <m:d>
                            <m:dPr>
                              <m:ctrlPr>
                                <a:rPr lang="zh-CN" altLang="zh-CN" sz="1400" i="1" kern="100">
                                  <a:effectLst/>
                                  <a:latin typeface="Cambria Math" panose="02040503050406030204" pitchFamily="18" charset="0"/>
                                  <a:ea typeface="Cambria Math" panose="02040503050406030204" pitchFamily="18" charset="0"/>
                                </a:rPr>
                              </m:ctrlPr>
                            </m:dPr>
                            <m:e>
                              <m:r>
                                <m:rPr>
                                  <m:sty m:val="p"/>
                                </m:rPr>
                                <a:rPr lang="en-US" altLang="zh-CN" sz="1400" i="0" kern="100" smtClean="0">
                                  <a:effectLst/>
                                  <a:latin typeface="Cambria Math" panose="02040503050406030204" pitchFamily="18" charset="0"/>
                                  <a:ea typeface="宋体" panose="02010600030101010101" pitchFamily="2" charset="-122"/>
                                </a:rPr>
                                <m:t>h</m:t>
                              </m:r>
                              <m:r>
                                <a:rPr lang="en-US" altLang="zh-CN" sz="1400" i="0" kern="100" smtClean="0">
                                  <a:effectLst/>
                                  <a:latin typeface="Cambria Math" panose="02040503050406030204" pitchFamily="18" charset="0"/>
                                  <a:ea typeface="宋体" panose="02010600030101010101" pitchFamily="2" charset="-122"/>
                                </a:rPr>
                                <m:t>, </m:t>
                              </m:r>
                              <m:r>
                                <m:rPr>
                                  <m:sty m:val="p"/>
                                </m:rPr>
                                <a:rPr lang="en-US" altLang="zh-CN" sz="1400" i="0" kern="100" smtClean="0">
                                  <a:effectLst/>
                                  <a:latin typeface="Cambria Math" panose="02040503050406030204" pitchFamily="18" charset="0"/>
                                  <a:ea typeface="宋体" panose="02010600030101010101" pitchFamily="2" charset="-122"/>
                                </a:rPr>
                                <m:t>q</m:t>
                              </m:r>
                            </m:e>
                          </m:d>
                          <m:r>
                            <a:rPr lang="en-US" altLang="zh-CN" sz="1400" i="0" kern="100" smtClean="0">
                              <a:effectLst/>
                              <a:latin typeface="Cambria Math" panose="02040503050406030204" pitchFamily="18" charset="0"/>
                              <a:ea typeface="宋体" panose="02010600030101010101" pitchFamily="2" charset="-122"/>
                            </a:rPr>
                            <m:t> </m:t>
                          </m:r>
                        </m:e>
                      </m:d>
                      <m:r>
                        <a:rPr lang="en-US" altLang="zh-CN" sz="1400" i="0" kern="100" smtClean="0">
                          <a:effectLst/>
                          <a:latin typeface="Cambria Math" panose="02040503050406030204" pitchFamily="18" charset="0"/>
                          <a:ea typeface="宋体" panose="02010600030101010101" pitchFamily="2" charset="-122"/>
                        </a:rPr>
                        <m:t> </m:t>
                      </m:r>
                      <m:r>
                        <m:rPr>
                          <m:sty m:val="p"/>
                        </m:rPr>
                        <a:rPr lang="en-US" altLang="zh-CN" sz="1400" i="0" kern="100" smtClean="0">
                          <a:effectLst/>
                          <a:latin typeface="Cambria Math" panose="02040503050406030204" pitchFamily="18" charset="0"/>
                          <a:ea typeface="宋体" panose="02010600030101010101" pitchFamily="2" charset="-122"/>
                        </a:rPr>
                        <m:t>q</m:t>
                      </m:r>
                      <m:r>
                        <a:rPr lang="en-US" altLang="zh-CN" sz="1400" i="0" kern="100" smtClean="0">
                          <a:effectLst/>
                          <a:latin typeface="Cambria Math" panose="02040503050406030204" pitchFamily="18" charset="0"/>
                          <a:ea typeface="宋体" panose="02010600030101010101" pitchFamily="2" charset="-122"/>
                        </a:rPr>
                        <m:t>∈</m:t>
                      </m:r>
                      <m:r>
                        <m:rPr>
                          <m:sty m:val="p"/>
                        </m:rPr>
                        <a:rPr lang="en-US" altLang="zh-CN" sz="1400" i="0" kern="100" smtClean="0">
                          <a:effectLst/>
                          <a:latin typeface="Cambria Math" panose="02040503050406030204" pitchFamily="18" charset="0"/>
                          <a:ea typeface="宋体" panose="02010600030101010101" pitchFamily="2" charset="-122"/>
                        </a:rPr>
                        <m:t>Question</m:t>
                      </m:r>
                      <m:r>
                        <a:rPr lang="en-US" altLang="zh-CN" sz="1400" i="0" kern="100" smtClean="0">
                          <a:effectLst/>
                          <a:latin typeface="Cambria Math" panose="02040503050406030204" pitchFamily="18" charset="0"/>
                          <a:ea typeface="宋体" panose="02010600030101010101" pitchFamily="2" charset="-122"/>
                        </a:rPr>
                        <m:t> }</m:t>
                      </m:r>
                    </m:oMath>
                  </m:oMathPara>
                </a14:m>
                <a:endParaRPr lang="zh-CN" altLang="zh-CN" sz="1400" kern="100" dirty="0">
                  <a:effectLst/>
                  <a:latin typeface="黑体" panose="02010609060101010101" pitchFamily="49" charset="-122"/>
                  <a:ea typeface="黑体" panose="02010609060101010101" pitchFamily="49" charset="-122"/>
                </a:endParaRPr>
              </a:p>
              <a:p>
                <a:pPr indent="304800" algn="just">
                  <a:lnSpc>
                    <a:spcPts val="2000"/>
                  </a:lnSpc>
                </a:pPr>
                <a14:m>
                  <m:oMathPara xmlns:m="http://schemas.openxmlformats.org/officeDocument/2006/math">
                    <m:oMathParaPr>
                      <m:jc m:val="centerGroup"/>
                    </m:oMathParaPr>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m:rPr>
                              <m:sty m:val="p"/>
                            </m:rPr>
                            <a:rPr lang="en-US" altLang="zh-CN" sz="1400" i="0" kern="100" smtClean="0">
                              <a:effectLst/>
                              <a:latin typeface="Cambria Math" panose="02040503050406030204" pitchFamily="18" charset="0"/>
                              <a:ea typeface="宋体" panose="02010600030101010101" pitchFamily="2" charset="-122"/>
                            </a:rPr>
                            <m:t>I</m:t>
                          </m:r>
                        </m:e>
                        <m:sub>
                          <m:r>
                            <m:rPr>
                              <m:sty m:val="p"/>
                            </m:rPr>
                            <a:rPr lang="en-US" altLang="zh-CN" sz="1400" i="0" kern="100" smtClean="0">
                              <a:effectLst/>
                              <a:latin typeface="Cambria Math" panose="02040503050406030204" pitchFamily="18" charset="0"/>
                              <a:ea typeface="宋体" panose="02010600030101010101" pitchFamily="2" charset="-122"/>
                            </a:rPr>
                            <m:t>k</m:t>
                          </m:r>
                        </m:sub>
                      </m:sSub>
                      <m:r>
                        <a:rPr lang="en-US" altLang="zh-CN" sz="1400" i="0" kern="100" smtClean="0">
                          <a:effectLst/>
                          <a:latin typeface="Cambria Math" panose="02040503050406030204" pitchFamily="18" charset="0"/>
                          <a:ea typeface="宋体" panose="02010600030101010101" pitchFamily="2" charset="-122"/>
                        </a:rPr>
                        <m:t>=</m:t>
                      </m:r>
                      <m:d>
                        <m:dPr>
                          <m:begChr m:val="{"/>
                          <m:endChr m:val="|"/>
                          <m:ctrlPr>
                            <a:rPr lang="zh-CN" altLang="zh-CN" sz="1400" i="1" kern="100">
                              <a:effectLst/>
                              <a:latin typeface="Cambria Math" panose="02040503050406030204" pitchFamily="18" charset="0"/>
                              <a:ea typeface="Cambria Math" panose="02040503050406030204" pitchFamily="18" charset="0"/>
                            </a:rPr>
                          </m:ctrlPr>
                        </m:dPr>
                        <m:e>
                          <m:r>
                            <a:rPr lang="en-US" altLang="zh-CN" sz="1400" i="0" kern="100" smtClean="0">
                              <a:effectLst/>
                              <a:latin typeface="Cambria Math" panose="02040503050406030204" pitchFamily="18" charset="0"/>
                              <a:ea typeface="宋体" panose="02010600030101010101" pitchFamily="2" charset="-122"/>
                            </a:rPr>
                            <m:t> </m:t>
                          </m:r>
                          <m:d>
                            <m:dPr>
                              <m:ctrlPr>
                                <a:rPr lang="zh-CN" altLang="zh-CN" sz="1400" i="1" kern="100">
                                  <a:effectLst/>
                                  <a:latin typeface="Cambria Math" panose="02040503050406030204" pitchFamily="18" charset="0"/>
                                  <a:ea typeface="Cambria Math" panose="02040503050406030204" pitchFamily="18" charset="0"/>
                                </a:rPr>
                              </m:ctrlPr>
                            </m:dPr>
                            <m:e>
                              <m:r>
                                <m:rPr>
                                  <m:sty m:val="p"/>
                                </m:rPr>
                                <a:rPr lang="en-US" altLang="zh-CN" sz="1400" i="0" kern="100" smtClean="0">
                                  <a:effectLst/>
                                  <a:latin typeface="Cambria Math" panose="02040503050406030204" pitchFamily="18" charset="0"/>
                                  <a:ea typeface="宋体" panose="02010600030101010101" pitchFamily="2" charset="-122"/>
                                </a:rPr>
                                <m:t>h</m:t>
                              </m:r>
                              <m:r>
                                <a:rPr lang="en-US" altLang="zh-CN" sz="1400" i="0" kern="100" smtClean="0">
                                  <a:effectLst/>
                                  <a:latin typeface="Cambria Math" panose="02040503050406030204" pitchFamily="18" charset="0"/>
                                  <a:ea typeface="宋体" panose="02010600030101010101" pitchFamily="2" charset="-122"/>
                                </a:rPr>
                                <m:t>, </m:t>
                              </m:r>
                              <m:r>
                                <m:rPr>
                                  <m:sty m:val="p"/>
                                </m:rPr>
                                <a:rPr lang="en-US" altLang="zh-CN" sz="1400" i="0" kern="100" smtClean="0">
                                  <a:effectLst/>
                                  <a:latin typeface="Cambria Math" panose="02040503050406030204" pitchFamily="18" charset="0"/>
                                  <a:ea typeface="宋体" panose="02010600030101010101" pitchFamily="2" charset="-122"/>
                                </a:rPr>
                                <m:t>k</m:t>
                              </m:r>
                            </m:e>
                          </m:d>
                          <m:r>
                            <a:rPr lang="en-US" altLang="zh-CN" sz="1400" i="0" kern="100" smtClean="0">
                              <a:effectLst/>
                              <a:latin typeface="Cambria Math" panose="02040503050406030204" pitchFamily="18" charset="0"/>
                              <a:ea typeface="宋体" panose="02010600030101010101" pitchFamily="2" charset="-122"/>
                            </a:rPr>
                            <m:t> </m:t>
                          </m:r>
                        </m:e>
                      </m:d>
                      <m:r>
                        <a:rPr lang="en-US" altLang="zh-CN" sz="1400" i="0" kern="100" smtClean="0">
                          <a:effectLst/>
                          <a:latin typeface="Cambria Math" panose="02040503050406030204" pitchFamily="18" charset="0"/>
                          <a:ea typeface="宋体" panose="02010600030101010101" pitchFamily="2" charset="-122"/>
                        </a:rPr>
                        <m:t> </m:t>
                      </m:r>
                      <m:r>
                        <m:rPr>
                          <m:sty m:val="p"/>
                        </m:rPr>
                        <a:rPr lang="en-US" altLang="zh-CN" sz="1400" i="0" kern="100" smtClean="0">
                          <a:effectLst/>
                          <a:latin typeface="Cambria Math" panose="02040503050406030204" pitchFamily="18" charset="0"/>
                          <a:ea typeface="宋体" panose="02010600030101010101" pitchFamily="2" charset="-122"/>
                        </a:rPr>
                        <m:t>k</m:t>
                      </m:r>
                      <m:r>
                        <a:rPr lang="en-US" altLang="zh-CN" sz="1400" i="0" kern="100" smtClean="0">
                          <a:effectLst/>
                          <a:latin typeface="Cambria Math" panose="02040503050406030204" pitchFamily="18" charset="0"/>
                          <a:ea typeface="宋体" panose="02010600030101010101" pitchFamily="2" charset="-122"/>
                        </a:rPr>
                        <m:t>∈</m:t>
                      </m:r>
                      <m:r>
                        <m:rPr>
                          <m:sty m:val="p"/>
                        </m:rPr>
                        <a:rPr lang="en-US" altLang="zh-CN" sz="1400" i="0" kern="100" smtClean="0">
                          <a:effectLst/>
                          <a:latin typeface="Cambria Math" panose="02040503050406030204" pitchFamily="18" charset="0"/>
                          <a:ea typeface="宋体" panose="02010600030101010101" pitchFamily="2" charset="-122"/>
                        </a:rPr>
                        <m:t>KeyWords</m:t>
                      </m:r>
                      <m:r>
                        <a:rPr lang="en-US" altLang="zh-CN" sz="1400" i="0" kern="100" smtClean="0">
                          <a:effectLst/>
                          <a:latin typeface="Cambria Math" panose="02040503050406030204" pitchFamily="18" charset="0"/>
                          <a:ea typeface="宋体" panose="02010600030101010101" pitchFamily="2" charset="-122"/>
                        </a:rPr>
                        <m:t>}</m:t>
                      </m:r>
                    </m:oMath>
                  </m:oMathPara>
                </a14:m>
                <a:endParaRPr lang="zh-CN" altLang="zh-CN" sz="1400" kern="100" dirty="0">
                  <a:effectLst/>
                  <a:latin typeface="黑体" panose="02010609060101010101" pitchFamily="49" charset="-122"/>
                  <a:ea typeface="黑体" panose="02010609060101010101" pitchFamily="49" charset="-122"/>
                </a:endParaRPr>
              </a:p>
            </p:txBody>
          </p:sp>
        </mc:Choice>
        <mc:Fallback xmlns="">
          <p:sp>
            <p:nvSpPr>
              <p:cNvPr id="13" name="文本框 12">
                <a:extLst>
                  <a:ext uri="{FF2B5EF4-FFF2-40B4-BE49-F238E27FC236}">
                    <a16:creationId xmlns:a16="http://schemas.microsoft.com/office/drawing/2014/main" id="{4E7D5AE8-D1A2-CB82-6873-D40BDDCDB161}"/>
                  </a:ext>
                </a:extLst>
              </p:cNvPr>
              <p:cNvSpPr txBox="1">
                <a:spLocks noRot="1" noChangeAspect="1" noMove="1" noResize="1" noEditPoints="1" noAdjustHandles="1" noChangeArrowheads="1" noChangeShapeType="1" noTextEdit="1"/>
              </p:cNvSpPr>
              <p:nvPr/>
            </p:nvSpPr>
            <p:spPr>
              <a:xfrm>
                <a:off x="7141103" y="1183037"/>
                <a:ext cx="4321222" cy="1631216"/>
              </a:xfrm>
              <a:prstGeom prst="rect">
                <a:avLst/>
              </a:prstGeom>
              <a:blipFill>
                <a:blip r:embed="rId7"/>
                <a:stretch>
                  <a:fillRect l="-423" t="-373" r="-423"/>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44B267CF-21CE-E9D7-3EB3-1F8937A3B4D2}"/>
              </a:ext>
            </a:extLst>
          </p:cNvPr>
          <p:cNvGrpSpPr/>
          <p:nvPr/>
        </p:nvGrpSpPr>
        <p:grpSpPr>
          <a:xfrm>
            <a:off x="427387" y="1798717"/>
            <a:ext cx="1939717" cy="4097258"/>
            <a:chOff x="427387" y="1798717"/>
            <a:chExt cx="1939717" cy="4097258"/>
          </a:xfrm>
        </p:grpSpPr>
        <p:sp>
          <p:nvSpPr>
            <p:cNvPr id="14" name="矩形: 圆角 13">
              <a:extLst>
                <a:ext uri="{FF2B5EF4-FFF2-40B4-BE49-F238E27FC236}">
                  <a16:creationId xmlns:a16="http://schemas.microsoft.com/office/drawing/2014/main" id="{5B25F30B-4843-B760-459F-BFA394A1FBF0}"/>
                </a:ext>
              </a:extLst>
            </p:cNvPr>
            <p:cNvSpPr/>
            <p:nvPr/>
          </p:nvSpPr>
          <p:spPr>
            <a:xfrm>
              <a:off x="427387" y="1798717"/>
              <a:ext cx="1939717" cy="4097258"/>
            </a:xfrm>
            <a:prstGeom prst="roundRect">
              <a:avLst>
                <a:gd name="adj" fmla="val 4240"/>
              </a:avLst>
            </a:prstGeom>
            <a:solidFill>
              <a:schemeClr val="accent5">
                <a:lumMod val="20000"/>
                <a:lumOff val="8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grpSp>
          <p:nvGrpSpPr>
            <p:cNvPr id="15" name="组合 14">
              <a:extLst>
                <a:ext uri="{FF2B5EF4-FFF2-40B4-BE49-F238E27FC236}">
                  <a16:creationId xmlns:a16="http://schemas.microsoft.com/office/drawing/2014/main" id="{CCA54700-9FBC-859A-1FC5-D0B343E264E9}"/>
                </a:ext>
              </a:extLst>
            </p:cNvPr>
            <p:cNvGrpSpPr/>
            <p:nvPr/>
          </p:nvGrpSpPr>
          <p:grpSpPr>
            <a:xfrm>
              <a:off x="669778" y="2082828"/>
              <a:ext cx="1347668" cy="1092270"/>
              <a:chOff x="3966959" y="2466363"/>
              <a:chExt cx="2321465" cy="1203776"/>
            </a:xfrm>
          </p:grpSpPr>
          <p:sp>
            <p:nvSpPr>
              <p:cNvPr id="16" name="矩形: 圆角 2">
                <a:extLst>
                  <a:ext uri="{FF2B5EF4-FFF2-40B4-BE49-F238E27FC236}">
                    <a16:creationId xmlns:a16="http://schemas.microsoft.com/office/drawing/2014/main" id="{29EEFDD1-9131-86E7-54A7-F0C70056D3F7}"/>
                  </a:ext>
                </a:extLst>
              </p:cNvPr>
              <p:cNvSpPr>
                <a:spLocks/>
              </p:cNvSpPr>
              <p:nvPr/>
            </p:nvSpPr>
            <p:spPr>
              <a:xfrm>
                <a:off x="3966959" y="2466363"/>
                <a:ext cx="2321465" cy="1203776"/>
              </a:xfrm>
              <a:custGeom>
                <a:avLst/>
                <a:gdLst>
                  <a:gd name="connsiteX0" fmla="*/ 0 w 1330961"/>
                  <a:gd name="connsiteY0" fmla="*/ 52560 h 1482468"/>
                  <a:gd name="connsiteX1" fmla="*/ 52560 w 1330961"/>
                  <a:gd name="connsiteY1" fmla="*/ 0 h 1482468"/>
                  <a:gd name="connsiteX2" fmla="*/ 485690 w 1330961"/>
                  <a:gd name="connsiteY2" fmla="*/ 0 h 1482468"/>
                  <a:gd name="connsiteX3" fmla="*/ 894304 w 1330961"/>
                  <a:gd name="connsiteY3" fmla="*/ 0 h 1482468"/>
                  <a:gd name="connsiteX4" fmla="*/ 1278401 w 1330961"/>
                  <a:gd name="connsiteY4" fmla="*/ 0 h 1482468"/>
                  <a:gd name="connsiteX5" fmla="*/ 1330961 w 1330961"/>
                  <a:gd name="connsiteY5" fmla="*/ 52560 h 1482468"/>
                  <a:gd name="connsiteX6" fmla="*/ 1330961 w 1330961"/>
                  <a:gd name="connsiteY6" fmla="*/ 497903 h 1482468"/>
                  <a:gd name="connsiteX7" fmla="*/ 1330961 w 1330961"/>
                  <a:gd name="connsiteY7" fmla="*/ 943245 h 1482468"/>
                  <a:gd name="connsiteX8" fmla="*/ 1330961 w 1330961"/>
                  <a:gd name="connsiteY8" fmla="*/ 1429908 h 1482468"/>
                  <a:gd name="connsiteX9" fmla="*/ 1278401 w 1330961"/>
                  <a:gd name="connsiteY9" fmla="*/ 1482468 h 1482468"/>
                  <a:gd name="connsiteX10" fmla="*/ 845271 w 1330961"/>
                  <a:gd name="connsiteY10" fmla="*/ 1482468 h 1482468"/>
                  <a:gd name="connsiteX11" fmla="*/ 424398 w 1330961"/>
                  <a:gd name="connsiteY11" fmla="*/ 1482468 h 1482468"/>
                  <a:gd name="connsiteX12" fmla="*/ 52560 w 1330961"/>
                  <a:gd name="connsiteY12" fmla="*/ 1482468 h 1482468"/>
                  <a:gd name="connsiteX13" fmla="*/ 0 w 1330961"/>
                  <a:gd name="connsiteY13" fmla="*/ 1429908 h 1482468"/>
                  <a:gd name="connsiteX14" fmla="*/ 0 w 1330961"/>
                  <a:gd name="connsiteY14" fmla="*/ 970792 h 1482468"/>
                  <a:gd name="connsiteX15" fmla="*/ 0 w 1330961"/>
                  <a:gd name="connsiteY15" fmla="*/ 539223 h 1482468"/>
                  <a:gd name="connsiteX16" fmla="*/ 0 w 1330961"/>
                  <a:gd name="connsiteY16" fmla="*/ 52560 h 148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61" h="1482468" fill="none" extrusionOk="0">
                    <a:moveTo>
                      <a:pt x="0" y="52560"/>
                    </a:moveTo>
                    <a:cubicBezTo>
                      <a:pt x="-1458" y="21447"/>
                      <a:pt x="23901" y="7147"/>
                      <a:pt x="52560" y="0"/>
                    </a:cubicBezTo>
                    <a:cubicBezTo>
                      <a:pt x="243853" y="-50714"/>
                      <a:pt x="358760" y="7090"/>
                      <a:pt x="485690" y="0"/>
                    </a:cubicBezTo>
                    <a:cubicBezTo>
                      <a:pt x="612620" y="-7090"/>
                      <a:pt x="775640" y="29249"/>
                      <a:pt x="894304" y="0"/>
                    </a:cubicBezTo>
                    <a:cubicBezTo>
                      <a:pt x="1012968" y="-29249"/>
                      <a:pt x="1126988" y="30706"/>
                      <a:pt x="1278401" y="0"/>
                    </a:cubicBezTo>
                    <a:cubicBezTo>
                      <a:pt x="1308584" y="1094"/>
                      <a:pt x="1329216" y="30313"/>
                      <a:pt x="1330961" y="52560"/>
                    </a:cubicBezTo>
                    <a:cubicBezTo>
                      <a:pt x="1336163" y="210415"/>
                      <a:pt x="1329031" y="385832"/>
                      <a:pt x="1330961" y="497903"/>
                    </a:cubicBezTo>
                    <a:cubicBezTo>
                      <a:pt x="1332891" y="609974"/>
                      <a:pt x="1291730" y="785365"/>
                      <a:pt x="1330961" y="943245"/>
                    </a:cubicBezTo>
                    <a:cubicBezTo>
                      <a:pt x="1370192" y="1101125"/>
                      <a:pt x="1274793" y="1212248"/>
                      <a:pt x="1330961" y="1429908"/>
                    </a:cubicBezTo>
                    <a:cubicBezTo>
                      <a:pt x="1335578" y="1461401"/>
                      <a:pt x="1305839" y="1481310"/>
                      <a:pt x="1278401" y="1482468"/>
                    </a:cubicBezTo>
                    <a:cubicBezTo>
                      <a:pt x="1094614" y="1505985"/>
                      <a:pt x="1018798" y="1466857"/>
                      <a:pt x="845271" y="1482468"/>
                    </a:cubicBezTo>
                    <a:cubicBezTo>
                      <a:pt x="671744" y="1498079"/>
                      <a:pt x="630977" y="1451474"/>
                      <a:pt x="424398" y="1482468"/>
                    </a:cubicBezTo>
                    <a:cubicBezTo>
                      <a:pt x="217819" y="1513462"/>
                      <a:pt x="139229" y="1472143"/>
                      <a:pt x="52560" y="1482468"/>
                    </a:cubicBezTo>
                    <a:cubicBezTo>
                      <a:pt x="29771" y="1483870"/>
                      <a:pt x="3016" y="1460146"/>
                      <a:pt x="0" y="1429908"/>
                    </a:cubicBezTo>
                    <a:cubicBezTo>
                      <a:pt x="-30657" y="1294786"/>
                      <a:pt x="10006" y="1085557"/>
                      <a:pt x="0" y="970792"/>
                    </a:cubicBezTo>
                    <a:cubicBezTo>
                      <a:pt x="-10006" y="856027"/>
                      <a:pt x="51768" y="654009"/>
                      <a:pt x="0" y="539223"/>
                    </a:cubicBezTo>
                    <a:cubicBezTo>
                      <a:pt x="-51768" y="424437"/>
                      <a:pt x="27205" y="221742"/>
                      <a:pt x="0" y="52560"/>
                    </a:cubicBezTo>
                    <a:close/>
                  </a:path>
                  <a:path w="1330961" h="1482468" stroke="0" extrusionOk="0">
                    <a:moveTo>
                      <a:pt x="0" y="52560"/>
                    </a:moveTo>
                    <a:cubicBezTo>
                      <a:pt x="-5851" y="22012"/>
                      <a:pt x="22938" y="1678"/>
                      <a:pt x="52560" y="0"/>
                    </a:cubicBezTo>
                    <a:cubicBezTo>
                      <a:pt x="151833" y="-28958"/>
                      <a:pt x="281495" y="10621"/>
                      <a:pt x="461174" y="0"/>
                    </a:cubicBezTo>
                    <a:cubicBezTo>
                      <a:pt x="640853" y="-10621"/>
                      <a:pt x="791052" y="18753"/>
                      <a:pt x="882046" y="0"/>
                    </a:cubicBezTo>
                    <a:cubicBezTo>
                      <a:pt x="973040" y="-18753"/>
                      <a:pt x="1139849" y="21762"/>
                      <a:pt x="1278401" y="0"/>
                    </a:cubicBezTo>
                    <a:cubicBezTo>
                      <a:pt x="1304404" y="7772"/>
                      <a:pt x="1339234" y="25236"/>
                      <a:pt x="1330961" y="52560"/>
                    </a:cubicBezTo>
                    <a:cubicBezTo>
                      <a:pt x="1353135" y="196973"/>
                      <a:pt x="1305001" y="384616"/>
                      <a:pt x="1330961" y="539223"/>
                    </a:cubicBezTo>
                    <a:cubicBezTo>
                      <a:pt x="1356921" y="693830"/>
                      <a:pt x="1279532" y="914941"/>
                      <a:pt x="1330961" y="1025886"/>
                    </a:cubicBezTo>
                    <a:cubicBezTo>
                      <a:pt x="1382390" y="1136831"/>
                      <a:pt x="1314608" y="1252932"/>
                      <a:pt x="1330961" y="1429908"/>
                    </a:cubicBezTo>
                    <a:cubicBezTo>
                      <a:pt x="1335635" y="1460414"/>
                      <a:pt x="1309948" y="1486628"/>
                      <a:pt x="1278401" y="1482468"/>
                    </a:cubicBezTo>
                    <a:cubicBezTo>
                      <a:pt x="1106525" y="1505989"/>
                      <a:pt x="1026141" y="1435937"/>
                      <a:pt x="845271" y="1482468"/>
                    </a:cubicBezTo>
                    <a:cubicBezTo>
                      <a:pt x="664401" y="1528999"/>
                      <a:pt x="598880" y="1475421"/>
                      <a:pt x="473432" y="1482468"/>
                    </a:cubicBezTo>
                    <a:cubicBezTo>
                      <a:pt x="347984" y="1489515"/>
                      <a:pt x="137618" y="1474908"/>
                      <a:pt x="52560" y="1482468"/>
                    </a:cubicBezTo>
                    <a:cubicBezTo>
                      <a:pt x="23558" y="1485919"/>
                      <a:pt x="5733" y="1461938"/>
                      <a:pt x="0" y="1429908"/>
                    </a:cubicBezTo>
                    <a:cubicBezTo>
                      <a:pt x="-50086" y="1304357"/>
                      <a:pt x="28927" y="1176975"/>
                      <a:pt x="0" y="957019"/>
                    </a:cubicBezTo>
                    <a:cubicBezTo>
                      <a:pt x="-28927" y="737063"/>
                      <a:pt x="12471" y="665554"/>
                      <a:pt x="0" y="511676"/>
                    </a:cubicBezTo>
                    <a:cubicBezTo>
                      <a:pt x="-12471" y="357798"/>
                      <a:pt x="17261" y="161040"/>
                      <a:pt x="0" y="52560"/>
                    </a:cubicBezTo>
                    <a:close/>
                  </a:path>
                </a:pathLst>
              </a:custGeom>
              <a:solidFill>
                <a:srgbClr val="FAFAFA"/>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16" dirty="0"/>
              </a:p>
            </p:txBody>
          </p:sp>
          <p:sp>
            <p:nvSpPr>
              <p:cNvPr id="17" name="文本框 16">
                <a:extLst>
                  <a:ext uri="{FF2B5EF4-FFF2-40B4-BE49-F238E27FC236}">
                    <a16:creationId xmlns:a16="http://schemas.microsoft.com/office/drawing/2014/main" id="{B98DDA27-ECC1-DFCD-7354-BF687584003B}"/>
                  </a:ext>
                </a:extLst>
              </p:cNvPr>
              <p:cNvSpPr txBox="1"/>
              <p:nvPr/>
            </p:nvSpPr>
            <p:spPr>
              <a:xfrm>
                <a:off x="4072961" y="2547161"/>
                <a:ext cx="1779199" cy="814072"/>
              </a:xfrm>
              <a:prstGeom prst="rect">
                <a:avLst/>
              </a:prstGeom>
              <a:noFill/>
            </p:spPr>
            <p:txBody>
              <a:bodyPr wrap="square" rtlCol="0">
                <a:spAutoFit/>
              </a:bodyPr>
              <a:lstStyle/>
              <a:p>
                <a:r>
                  <a:rPr kumimoji="1" lang="en-US" altLang="zh-CN" sz="600" b="1" dirty="0"/>
                  <a:t>Meta Data = {</a:t>
                </a:r>
              </a:p>
              <a:p>
                <a:r>
                  <a:rPr kumimoji="1" lang="en-US" altLang="zh-CN" sz="600" b="1" dirty="0"/>
                  <a:t>“Header”: “</a:t>
                </a:r>
                <a:r>
                  <a:rPr kumimoji="1" lang="en-US" altLang="zh-CN" sz="600" b="1" dirty="0" err="1"/>
                  <a:t>Enhanceing</a:t>
                </a:r>
                <a:r>
                  <a:rPr kumimoji="1" lang="en-US" altLang="zh-CN" sz="600" b="1" dirty="0"/>
                  <a:t> Retrieval &gt; Introduction”</a:t>
                </a:r>
              </a:p>
              <a:p>
                <a:r>
                  <a:rPr kumimoji="1" lang="en-US" altLang="zh-CN" sz="600" b="1" dirty="0"/>
                  <a:t>“content”: “This is a demo article to show the Information extraction based on semantics…”</a:t>
                </a:r>
              </a:p>
              <a:p>
                <a:r>
                  <a:rPr kumimoji="1" lang="en-US" altLang="zh-CN" sz="600" b="1" dirty="0"/>
                  <a:t>}</a:t>
                </a:r>
              </a:p>
            </p:txBody>
          </p:sp>
        </p:grpSp>
        <p:sp>
          <p:nvSpPr>
            <p:cNvPr id="18" name="矩形: 圆角 2">
              <a:extLst>
                <a:ext uri="{FF2B5EF4-FFF2-40B4-BE49-F238E27FC236}">
                  <a16:creationId xmlns:a16="http://schemas.microsoft.com/office/drawing/2014/main" id="{6B7E2DC8-38E7-65A6-9352-82992E27FF28}"/>
                </a:ext>
              </a:extLst>
            </p:cNvPr>
            <p:cNvSpPr>
              <a:spLocks/>
            </p:cNvSpPr>
            <p:nvPr/>
          </p:nvSpPr>
          <p:spPr>
            <a:xfrm>
              <a:off x="688160" y="3312859"/>
              <a:ext cx="1394412" cy="1162456"/>
            </a:xfrm>
            <a:custGeom>
              <a:avLst/>
              <a:gdLst>
                <a:gd name="connsiteX0" fmla="*/ 0 w 1330961"/>
                <a:gd name="connsiteY0" fmla="*/ 52560 h 1482468"/>
                <a:gd name="connsiteX1" fmla="*/ 52560 w 1330961"/>
                <a:gd name="connsiteY1" fmla="*/ 0 h 1482468"/>
                <a:gd name="connsiteX2" fmla="*/ 485690 w 1330961"/>
                <a:gd name="connsiteY2" fmla="*/ 0 h 1482468"/>
                <a:gd name="connsiteX3" fmla="*/ 894304 w 1330961"/>
                <a:gd name="connsiteY3" fmla="*/ 0 h 1482468"/>
                <a:gd name="connsiteX4" fmla="*/ 1278401 w 1330961"/>
                <a:gd name="connsiteY4" fmla="*/ 0 h 1482468"/>
                <a:gd name="connsiteX5" fmla="*/ 1330961 w 1330961"/>
                <a:gd name="connsiteY5" fmla="*/ 52560 h 1482468"/>
                <a:gd name="connsiteX6" fmla="*/ 1330961 w 1330961"/>
                <a:gd name="connsiteY6" fmla="*/ 497903 h 1482468"/>
                <a:gd name="connsiteX7" fmla="*/ 1330961 w 1330961"/>
                <a:gd name="connsiteY7" fmla="*/ 943245 h 1482468"/>
                <a:gd name="connsiteX8" fmla="*/ 1330961 w 1330961"/>
                <a:gd name="connsiteY8" fmla="*/ 1429908 h 1482468"/>
                <a:gd name="connsiteX9" fmla="*/ 1278401 w 1330961"/>
                <a:gd name="connsiteY9" fmla="*/ 1482468 h 1482468"/>
                <a:gd name="connsiteX10" fmla="*/ 845271 w 1330961"/>
                <a:gd name="connsiteY10" fmla="*/ 1482468 h 1482468"/>
                <a:gd name="connsiteX11" fmla="*/ 424398 w 1330961"/>
                <a:gd name="connsiteY11" fmla="*/ 1482468 h 1482468"/>
                <a:gd name="connsiteX12" fmla="*/ 52560 w 1330961"/>
                <a:gd name="connsiteY12" fmla="*/ 1482468 h 1482468"/>
                <a:gd name="connsiteX13" fmla="*/ 0 w 1330961"/>
                <a:gd name="connsiteY13" fmla="*/ 1429908 h 1482468"/>
                <a:gd name="connsiteX14" fmla="*/ 0 w 1330961"/>
                <a:gd name="connsiteY14" fmla="*/ 970792 h 1482468"/>
                <a:gd name="connsiteX15" fmla="*/ 0 w 1330961"/>
                <a:gd name="connsiteY15" fmla="*/ 539223 h 1482468"/>
                <a:gd name="connsiteX16" fmla="*/ 0 w 1330961"/>
                <a:gd name="connsiteY16" fmla="*/ 52560 h 148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61" h="1482468" fill="none" extrusionOk="0">
                  <a:moveTo>
                    <a:pt x="0" y="52560"/>
                  </a:moveTo>
                  <a:cubicBezTo>
                    <a:pt x="-1458" y="21447"/>
                    <a:pt x="23901" y="7147"/>
                    <a:pt x="52560" y="0"/>
                  </a:cubicBezTo>
                  <a:cubicBezTo>
                    <a:pt x="243853" y="-50714"/>
                    <a:pt x="358760" y="7090"/>
                    <a:pt x="485690" y="0"/>
                  </a:cubicBezTo>
                  <a:cubicBezTo>
                    <a:pt x="612620" y="-7090"/>
                    <a:pt x="775640" y="29249"/>
                    <a:pt x="894304" y="0"/>
                  </a:cubicBezTo>
                  <a:cubicBezTo>
                    <a:pt x="1012968" y="-29249"/>
                    <a:pt x="1126988" y="30706"/>
                    <a:pt x="1278401" y="0"/>
                  </a:cubicBezTo>
                  <a:cubicBezTo>
                    <a:pt x="1308584" y="1094"/>
                    <a:pt x="1329216" y="30313"/>
                    <a:pt x="1330961" y="52560"/>
                  </a:cubicBezTo>
                  <a:cubicBezTo>
                    <a:pt x="1336163" y="210415"/>
                    <a:pt x="1329031" y="385832"/>
                    <a:pt x="1330961" y="497903"/>
                  </a:cubicBezTo>
                  <a:cubicBezTo>
                    <a:pt x="1332891" y="609974"/>
                    <a:pt x="1291730" y="785365"/>
                    <a:pt x="1330961" y="943245"/>
                  </a:cubicBezTo>
                  <a:cubicBezTo>
                    <a:pt x="1370192" y="1101125"/>
                    <a:pt x="1274793" y="1212248"/>
                    <a:pt x="1330961" y="1429908"/>
                  </a:cubicBezTo>
                  <a:cubicBezTo>
                    <a:pt x="1335578" y="1461401"/>
                    <a:pt x="1305839" y="1481310"/>
                    <a:pt x="1278401" y="1482468"/>
                  </a:cubicBezTo>
                  <a:cubicBezTo>
                    <a:pt x="1094614" y="1505985"/>
                    <a:pt x="1018798" y="1466857"/>
                    <a:pt x="845271" y="1482468"/>
                  </a:cubicBezTo>
                  <a:cubicBezTo>
                    <a:pt x="671744" y="1498079"/>
                    <a:pt x="630977" y="1451474"/>
                    <a:pt x="424398" y="1482468"/>
                  </a:cubicBezTo>
                  <a:cubicBezTo>
                    <a:pt x="217819" y="1513462"/>
                    <a:pt x="139229" y="1472143"/>
                    <a:pt x="52560" y="1482468"/>
                  </a:cubicBezTo>
                  <a:cubicBezTo>
                    <a:pt x="29771" y="1483870"/>
                    <a:pt x="3016" y="1460146"/>
                    <a:pt x="0" y="1429908"/>
                  </a:cubicBezTo>
                  <a:cubicBezTo>
                    <a:pt x="-30657" y="1294786"/>
                    <a:pt x="10006" y="1085557"/>
                    <a:pt x="0" y="970792"/>
                  </a:cubicBezTo>
                  <a:cubicBezTo>
                    <a:pt x="-10006" y="856027"/>
                    <a:pt x="51768" y="654009"/>
                    <a:pt x="0" y="539223"/>
                  </a:cubicBezTo>
                  <a:cubicBezTo>
                    <a:pt x="-51768" y="424437"/>
                    <a:pt x="27205" y="221742"/>
                    <a:pt x="0" y="52560"/>
                  </a:cubicBezTo>
                  <a:close/>
                </a:path>
                <a:path w="1330961" h="1482468" stroke="0" extrusionOk="0">
                  <a:moveTo>
                    <a:pt x="0" y="52560"/>
                  </a:moveTo>
                  <a:cubicBezTo>
                    <a:pt x="-5851" y="22012"/>
                    <a:pt x="22938" y="1678"/>
                    <a:pt x="52560" y="0"/>
                  </a:cubicBezTo>
                  <a:cubicBezTo>
                    <a:pt x="151833" y="-28958"/>
                    <a:pt x="281495" y="10621"/>
                    <a:pt x="461174" y="0"/>
                  </a:cubicBezTo>
                  <a:cubicBezTo>
                    <a:pt x="640853" y="-10621"/>
                    <a:pt x="791052" y="18753"/>
                    <a:pt x="882046" y="0"/>
                  </a:cubicBezTo>
                  <a:cubicBezTo>
                    <a:pt x="973040" y="-18753"/>
                    <a:pt x="1139849" y="21762"/>
                    <a:pt x="1278401" y="0"/>
                  </a:cubicBezTo>
                  <a:cubicBezTo>
                    <a:pt x="1304404" y="7772"/>
                    <a:pt x="1339234" y="25236"/>
                    <a:pt x="1330961" y="52560"/>
                  </a:cubicBezTo>
                  <a:cubicBezTo>
                    <a:pt x="1353135" y="196973"/>
                    <a:pt x="1305001" y="384616"/>
                    <a:pt x="1330961" y="539223"/>
                  </a:cubicBezTo>
                  <a:cubicBezTo>
                    <a:pt x="1356921" y="693830"/>
                    <a:pt x="1279532" y="914941"/>
                    <a:pt x="1330961" y="1025886"/>
                  </a:cubicBezTo>
                  <a:cubicBezTo>
                    <a:pt x="1382390" y="1136831"/>
                    <a:pt x="1314608" y="1252932"/>
                    <a:pt x="1330961" y="1429908"/>
                  </a:cubicBezTo>
                  <a:cubicBezTo>
                    <a:pt x="1335635" y="1460414"/>
                    <a:pt x="1309948" y="1486628"/>
                    <a:pt x="1278401" y="1482468"/>
                  </a:cubicBezTo>
                  <a:cubicBezTo>
                    <a:pt x="1106525" y="1505989"/>
                    <a:pt x="1026141" y="1435937"/>
                    <a:pt x="845271" y="1482468"/>
                  </a:cubicBezTo>
                  <a:cubicBezTo>
                    <a:pt x="664401" y="1528999"/>
                    <a:pt x="598880" y="1475421"/>
                    <a:pt x="473432" y="1482468"/>
                  </a:cubicBezTo>
                  <a:cubicBezTo>
                    <a:pt x="347984" y="1489515"/>
                    <a:pt x="137618" y="1474908"/>
                    <a:pt x="52560" y="1482468"/>
                  </a:cubicBezTo>
                  <a:cubicBezTo>
                    <a:pt x="23558" y="1485919"/>
                    <a:pt x="5733" y="1461938"/>
                    <a:pt x="0" y="1429908"/>
                  </a:cubicBezTo>
                  <a:cubicBezTo>
                    <a:pt x="-50086" y="1304357"/>
                    <a:pt x="28927" y="1176975"/>
                    <a:pt x="0" y="957019"/>
                  </a:cubicBezTo>
                  <a:cubicBezTo>
                    <a:pt x="-28927" y="737063"/>
                    <a:pt x="12471" y="665554"/>
                    <a:pt x="0" y="511676"/>
                  </a:cubicBezTo>
                  <a:cubicBezTo>
                    <a:pt x="-12471" y="357798"/>
                    <a:pt x="17261" y="161040"/>
                    <a:pt x="0" y="52560"/>
                  </a:cubicBezTo>
                  <a:close/>
                </a:path>
              </a:pathLst>
            </a:custGeom>
            <a:solidFill>
              <a:srgbClr val="FAFAFA"/>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16" dirty="0"/>
            </a:p>
          </p:txBody>
        </p:sp>
        <p:sp>
          <p:nvSpPr>
            <p:cNvPr id="19" name="文本框 18">
              <a:extLst>
                <a:ext uri="{FF2B5EF4-FFF2-40B4-BE49-F238E27FC236}">
                  <a16:creationId xmlns:a16="http://schemas.microsoft.com/office/drawing/2014/main" id="{5CFBC99A-9B56-78B8-21B2-5A53E968FC37}"/>
                </a:ext>
              </a:extLst>
            </p:cNvPr>
            <p:cNvSpPr txBox="1"/>
            <p:nvPr/>
          </p:nvSpPr>
          <p:spPr>
            <a:xfrm>
              <a:off x="706659" y="3463817"/>
              <a:ext cx="1286131" cy="830997"/>
            </a:xfrm>
            <a:prstGeom prst="rect">
              <a:avLst/>
            </a:prstGeom>
            <a:noFill/>
          </p:spPr>
          <p:txBody>
            <a:bodyPr wrap="square" rtlCol="0">
              <a:spAutoFit/>
            </a:bodyPr>
            <a:lstStyle/>
            <a:p>
              <a:r>
                <a:rPr kumimoji="1" lang="en-US" altLang="zh-CN" sz="600" b="1" dirty="0"/>
                <a:t>Meta Data = {</a:t>
              </a:r>
            </a:p>
            <a:p>
              <a:r>
                <a:rPr kumimoji="1" lang="en-US" altLang="zh-CN" sz="600" b="1" dirty="0"/>
                <a:t>“Header”: “</a:t>
              </a:r>
              <a:r>
                <a:rPr kumimoji="1" lang="en-US" altLang="zh-CN" sz="600" b="1" dirty="0" err="1"/>
                <a:t>Enhanceing</a:t>
              </a:r>
              <a:r>
                <a:rPr kumimoji="1" lang="en-US" altLang="zh-CN" sz="600" b="1" dirty="0"/>
                <a:t> Retrieval &gt; Hybrid Search” &gt; </a:t>
              </a:r>
              <a:r>
                <a:rPr kumimoji="1" lang="zh-CN" altLang="en-US" sz="600" b="1" dirty="0"/>
                <a:t>“</a:t>
              </a:r>
              <a:r>
                <a:rPr kumimoji="1" lang="en-US" altLang="zh-CN" sz="600" b="1" dirty="0"/>
                <a:t>Extract the backbone </a:t>
              </a:r>
              <a:r>
                <a:rPr kumimoji="1" lang="zh-CN" altLang="en-US" sz="600" b="1" dirty="0"/>
                <a:t>”</a:t>
              </a:r>
              <a:endParaRPr kumimoji="1" lang="en-US" altLang="zh-CN" sz="600" b="1" dirty="0"/>
            </a:p>
            <a:p>
              <a:r>
                <a:rPr kumimoji="1" lang="en-US" altLang="zh-CN" sz="600" b="1" dirty="0"/>
                <a:t>“content”: “Headers are highly </a:t>
              </a:r>
              <a:r>
                <a:rPr lang="en-US" altLang="zh-CN" sz="600" b="1" i="0" dirty="0">
                  <a:solidFill>
                    <a:srgbClr val="101214"/>
                  </a:solidFill>
                  <a:effectLst/>
                  <a:latin typeface="Dutch801 Rm BT"/>
                </a:rPr>
                <a:t>generalize </a:t>
              </a:r>
              <a:r>
                <a:rPr kumimoji="1" lang="en-US" altLang="zh-CN" sz="600" b="1" dirty="0"/>
                <a:t>  from  the paragraph or article…”</a:t>
              </a:r>
            </a:p>
            <a:p>
              <a:r>
                <a:rPr kumimoji="1" lang="en-US" altLang="zh-CN" sz="600" b="1" dirty="0"/>
                <a:t>}</a:t>
              </a:r>
            </a:p>
          </p:txBody>
        </p:sp>
        <p:sp>
          <p:nvSpPr>
            <p:cNvPr id="20" name="矩形: 圆角 2">
              <a:extLst>
                <a:ext uri="{FF2B5EF4-FFF2-40B4-BE49-F238E27FC236}">
                  <a16:creationId xmlns:a16="http://schemas.microsoft.com/office/drawing/2014/main" id="{6AEB59BC-8A19-2A33-A19E-F7372EEF9A49}"/>
                </a:ext>
              </a:extLst>
            </p:cNvPr>
            <p:cNvSpPr>
              <a:spLocks/>
            </p:cNvSpPr>
            <p:nvPr/>
          </p:nvSpPr>
          <p:spPr>
            <a:xfrm>
              <a:off x="706659" y="4689495"/>
              <a:ext cx="1394412" cy="1002405"/>
            </a:xfrm>
            <a:custGeom>
              <a:avLst/>
              <a:gdLst>
                <a:gd name="connsiteX0" fmla="*/ 0 w 1330961"/>
                <a:gd name="connsiteY0" fmla="*/ 52560 h 1482468"/>
                <a:gd name="connsiteX1" fmla="*/ 52560 w 1330961"/>
                <a:gd name="connsiteY1" fmla="*/ 0 h 1482468"/>
                <a:gd name="connsiteX2" fmla="*/ 485690 w 1330961"/>
                <a:gd name="connsiteY2" fmla="*/ 0 h 1482468"/>
                <a:gd name="connsiteX3" fmla="*/ 894304 w 1330961"/>
                <a:gd name="connsiteY3" fmla="*/ 0 h 1482468"/>
                <a:gd name="connsiteX4" fmla="*/ 1278401 w 1330961"/>
                <a:gd name="connsiteY4" fmla="*/ 0 h 1482468"/>
                <a:gd name="connsiteX5" fmla="*/ 1330961 w 1330961"/>
                <a:gd name="connsiteY5" fmla="*/ 52560 h 1482468"/>
                <a:gd name="connsiteX6" fmla="*/ 1330961 w 1330961"/>
                <a:gd name="connsiteY6" fmla="*/ 497903 h 1482468"/>
                <a:gd name="connsiteX7" fmla="*/ 1330961 w 1330961"/>
                <a:gd name="connsiteY7" fmla="*/ 943245 h 1482468"/>
                <a:gd name="connsiteX8" fmla="*/ 1330961 w 1330961"/>
                <a:gd name="connsiteY8" fmla="*/ 1429908 h 1482468"/>
                <a:gd name="connsiteX9" fmla="*/ 1278401 w 1330961"/>
                <a:gd name="connsiteY9" fmla="*/ 1482468 h 1482468"/>
                <a:gd name="connsiteX10" fmla="*/ 845271 w 1330961"/>
                <a:gd name="connsiteY10" fmla="*/ 1482468 h 1482468"/>
                <a:gd name="connsiteX11" fmla="*/ 424398 w 1330961"/>
                <a:gd name="connsiteY11" fmla="*/ 1482468 h 1482468"/>
                <a:gd name="connsiteX12" fmla="*/ 52560 w 1330961"/>
                <a:gd name="connsiteY12" fmla="*/ 1482468 h 1482468"/>
                <a:gd name="connsiteX13" fmla="*/ 0 w 1330961"/>
                <a:gd name="connsiteY13" fmla="*/ 1429908 h 1482468"/>
                <a:gd name="connsiteX14" fmla="*/ 0 w 1330961"/>
                <a:gd name="connsiteY14" fmla="*/ 970792 h 1482468"/>
                <a:gd name="connsiteX15" fmla="*/ 0 w 1330961"/>
                <a:gd name="connsiteY15" fmla="*/ 539223 h 1482468"/>
                <a:gd name="connsiteX16" fmla="*/ 0 w 1330961"/>
                <a:gd name="connsiteY16" fmla="*/ 52560 h 148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61" h="1482468" fill="none" extrusionOk="0">
                  <a:moveTo>
                    <a:pt x="0" y="52560"/>
                  </a:moveTo>
                  <a:cubicBezTo>
                    <a:pt x="-1458" y="21447"/>
                    <a:pt x="23901" y="7147"/>
                    <a:pt x="52560" y="0"/>
                  </a:cubicBezTo>
                  <a:cubicBezTo>
                    <a:pt x="243853" y="-50714"/>
                    <a:pt x="358760" y="7090"/>
                    <a:pt x="485690" y="0"/>
                  </a:cubicBezTo>
                  <a:cubicBezTo>
                    <a:pt x="612620" y="-7090"/>
                    <a:pt x="775640" y="29249"/>
                    <a:pt x="894304" y="0"/>
                  </a:cubicBezTo>
                  <a:cubicBezTo>
                    <a:pt x="1012968" y="-29249"/>
                    <a:pt x="1126988" y="30706"/>
                    <a:pt x="1278401" y="0"/>
                  </a:cubicBezTo>
                  <a:cubicBezTo>
                    <a:pt x="1308584" y="1094"/>
                    <a:pt x="1329216" y="30313"/>
                    <a:pt x="1330961" y="52560"/>
                  </a:cubicBezTo>
                  <a:cubicBezTo>
                    <a:pt x="1336163" y="210415"/>
                    <a:pt x="1329031" y="385832"/>
                    <a:pt x="1330961" y="497903"/>
                  </a:cubicBezTo>
                  <a:cubicBezTo>
                    <a:pt x="1332891" y="609974"/>
                    <a:pt x="1291730" y="785365"/>
                    <a:pt x="1330961" y="943245"/>
                  </a:cubicBezTo>
                  <a:cubicBezTo>
                    <a:pt x="1370192" y="1101125"/>
                    <a:pt x="1274793" y="1212248"/>
                    <a:pt x="1330961" y="1429908"/>
                  </a:cubicBezTo>
                  <a:cubicBezTo>
                    <a:pt x="1335578" y="1461401"/>
                    <a:pt x="1305839" y="1481310"/>
                    <a:pt x="1278401" y="1482468"/>
                  </a:cubicBezTo>
                  <a:cubicBezTo>
                    <a:pt x="1094614" y="1505985"/>
                    <a:pt x="1018798" y="1466857"/>
                    <a:pt x="845271" y="1482468"/>
                  </a:cubicBezTo>
                  <a:cubicBezTo>
                    <a:pt x="671744" y="1498079"/>
                    <a:pt x="630977" y="1451474"/>
                    <a:pt x="424398" y="1482468"/>
                  </a:cubicBezTo>
                  <a:cubicBezTo>
                    <a:pt x="217819" y="1513462"/>
                    <a:pt x="139229" y="1472143"/>
                    <a:pt x="52560" y="1482468"/>
                  </a:cubicBezTo>
                  <a:cubicBezTo>
                    <a:pt x="29771" y="1483870"/>
                    <a:pt x="3016" y="1460146"/>
                    <a:pt x="0" y="1429908"/>
                  </a:cubicBezTo>
                  <a:cubicBezTo>
                    <a:pt x="-30657" y="1294786"/>
                    <a:pt x="10006" y="1085557"/>
                    <a:pt x="0" y="970792"/>
                  </a:cubicBezTo>
                  <a:cubicBezTo>
                    <a:pt x="-10006" y="856027"/>
                    <a:pt x="51768" y="654009"/>
                    <a:pt x="0" y="539223"/>
                  </a:cubicBezTo>
                  <a:cubicBezTo>
                    <a:pt x="-51768" y="424437"/>
                    <a:pt x="27205" y="221742"/>
                    <a:pt x="0" y="52560"/>
                  </a:cubicBezTo>
                  <a:close/>
                </a:path>
                <a:path w="1330961" h="1482468" stroke="0" extrusionOk="0">
                  <a:moveTo>
                    <a:pt x="0" y="52560"/>
                  </a:moveTo>
                  <a:cubicBezTo>
                    <a:pt x="-5851" y="22012"/>
                    <a:pt x="22938" y="1678"/>
                    <a:pt x="52560" y="0"/>
                  </a:cubicBezTo>
                  <a:cubicBezTo>
                    <a:pt x="151833" y="-28958"/>
                    <a:pt x="281495" y="10621"/>
                    <a:pt x="461174" y="0"/>
                  </a:cubicBezTo>
                  <a:cubicBezTo>
                    <a:pt x="640853" y="-10621"/>
                    <a:pt x="791052" y="18753"/>
                    <a:pt x="882046" y="0"/>
                  </a:cubicBezTo>
                  <a:cubicBezTo>
                    <a:pt x="973040" y="-18753"/>
                    <a:pt x="1139849" y="21762"/>
                    <a:pt x="1278401" y="0"/>
                  </a:cubicBezTo>
                  <a:cubicBezTo>
                    <a:pt x="1304404" y="7772"/>
                    <a:pt x="1339234" y="25236"/>
                    <a:pt x="1330961" y="52560"/>
                  </a:cubicBezTo>
                  <a:cubicBezTo>
                    <a:pt x="1353135" y="196973"/>
                    <a:pt x="1305001" y="384616"/>
                    <a:pt x="1330961" y="539223"/>
                  </a:cubicBezTo>
                  <a:cubicBezTo>
                    <a:pt x="1356921" y="693830"/>
                    <a:pt x="1279532" y="914941"/>
                    <a:pt x="1330961" y="1025886"/>
                  </a:cubicBezTo>
                  <a:cubicBezTo>
                    <a:pt x="1382390" y="1136831"/>
                    <a:pt x="1314608" y="1252932"/>
                    <a:pt x="1330961" y="1429908"/>
                  </a:cubicBezTo>
                  <a:cubicBezTo>
                    <a:pt x="1335635" y="1460414"/>
                    <a:pt x="1309948" y="1486628"/>
                    <a:pt x="1278401" y="1482468"/>
                  </a:cubicBezTo>
                  <a:cubicBezTo>
                    <a:pt x="1106525" y="1505989"/>
                    <a:pt x="1026141" y="1435937"/>
                    <a:pt x="845271" y="1482468"/>
                  </a:cubicBezTo>
                  <a:cubicBezTo>
                    <a:pt x="664401" y="1528999"/>
                    <a:pt x="598880" y="1475421"/>
                    <a:pt x="473432" y="1482468"/>
                  </a:cubicBezTo>
                  <a:cubicBezTo>
                    <a:pt x="347984" y="1489515"/>
                    <a:pt x="137618" y="1474908"/>
                    <a:pt x="52560" y="1482468"/>
                  </a:cubicBezTo>
                  <a:cubicBezTo>
                    <a:pt x="23558" y="1485919"/>
                    <a:pt x="5733" y="1461938"/>
                    <a:pt x="0" y="1429908"/>
                  </a:cubicBezTo>
                  <a:cubicBezTo>
                    <a:pt x="-50086" y="1304357"/>
                    <a:pt x="28927" y="1176975"/>
                    <a:pt x="0" y="957019"/>
                  </a:cubicBezTo>
                  <a:cubicBezTo>
                    <a:pt x="-28927" y="737063"/>
                    <a:pt x="12471" y="665554"/>
                    <a:pt x="0" y="511676"/>
                  </a:cubicBezTo>
                  <a:cubicBezTo>
                    <a:pt x="-12471" y="357798"/>
                    <a:pt x="17261" y="161040"/>
                    <a:pt x="0" y="52560"/>
                  </a:cubicBezTo>
                  <a:close/>
                </a:path>
              </a:pathLst>
            </a:custGeom>
            <a:solidFill>
              <a:srgbClr val="FAFAFA"/>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16" dirty="0"/>
            </a:p>
          </p:txBody>
        </p:sp>
        <p:sp>
          <p:nvSpPr>
            <p:cNvPr id="21" name="文本框 20">
              <a:extLst>
                <a:ext uri="{FF2B5EF4-FFF2-40B4-BE49-F238E27FC236}">
                  <a16:creationId xmlns:a16="http://schemas.microsoft.com/office/drawing/2014/main" id="{4C7EA23B-1CE9-6BFF-6002-45E9A0DD610B}"/>
                </a:ext>
              </a:extLst>
            </p:cNvPr>
            <p:cNvSpPr txBox="1"/>
            <p:nvPr/>
          </p:nvSpPr>
          <p:spPr>
            <a:xfrm>
              <a:off x="760827" y="4763820"/>
              <a:ext cx="1125123" cy="738664"/>
            </a:xfrm>
            <a:prstGeom prst="rect">
              <a:avLst/>
            </a:prstGeom>
            <a:noFill/>
          </p:spPr>
          <p:txBody>
            <a:bodyPr wrap="square" rtlCol="0">
              <a:spAutoFit/>
            </a:bodyPr>
            <a:lstStyle/>
            <a:p>
              <a:r>
                <a:rPr kumimoji="1" lang="en-US" altLang="zh-CN" sz="600" b="1" dirty="0"/>
                <a:t>Meta Data = {</a:t>
              </a:r>
            </a:p>
            <a:p>
              <a:r>
                <a:rPr kumimoji="1" lang="en-US" altLang="zh-CN" sz="600" b="1" dirty="0"/>
                <a:t>“Header”: “</a:t>
              </a:r>
              <a:r>
                <a:rPr kumimoji="1" lang="en-US" altLang="zh-CN" sz="600" b="1" dirty="0" err="1"/>
                <a:t>Enhanceing</a:t>
              </a:r>
              <a:r>
                <a:rPr kumimoji="1" lang="en-US" altLang="zh-CN" sz="600" b="1" dirty="0"/>
                <a:t> Retrieval &gt; Conclusion” </a:t>
              </a:r>
            </a:p>
            <a:p>
              <a:r>
                <a:rPr kumimoji="1" lang="en-US" altLang="zh-CN" sz="600" b="1" dirty="0"/>
                <a:t>“content”: “We need to remain the backbone when do chunking..”</a:t>
              </a:r>
            </a:p>
            <a:p>
              <a:r>
                <a:rPr kumimoji="1" lang="en-US" altLang="zh-CN" sz="600" b="1" dirty="0"/>
                <a:t>}</a:t>
              </a:r>
            </a:p>
          </p:txBody>
        </p:sp>
      </p:grpSp>
      <p:sp>
        <p:nvSpPr>
          <p:cNvPr id="27" name="箭头: 左 97">
            <a:extLst>
              <a:ext uri="{FF2B5EF4-FFF2-40B4-BE49-F238E27FC236}">
                <a16:creationId xmlns:a16="http://schemas.microsoft.com/office/drawing/2014/main" id="{485B33A8-C658-8ADB-0E77-EFEE60172548}"/>
              </a:ext>
            </a:extLst>
          </p:cNvPr>
          <p:cNvSpPr/>
          <p:nvPr/>
        </p:nvSpPr>
        <p:spPr>
          <a:xfrm rot="10800000">
            <a:off x="2529153" y="3589797"/>
            <a:ext cx="473674" cy="332548"/>
          </a:xfrm>
          <a:prstGeom prst="leftArrow">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218A1331-6C98-C68F-D2FB-F5A7FEC61C57}"/>
                  </a:ext>
                </a:extLst>
              </p:cNvPr>
              <p:cNvSpPr txBox="1"/>
              <p:nvPr/>
            </p:nvSpPr>
            <p:spPr>
              <a:xfrm>
                <a:off x="7218186" y="3117584"/>
                <a:ext cx="4228336" cy="2896434"/>
              </a:xfrm>
              <a:prstGeom prst="rect">
                <a:avLst/>
              </a:prstGeom>
              <a:noFill/>
            </p:spPr>
            <p:txBody>
              <a:bodyPr wrap="square">
                <a:spAutoFit/>
              </a:bodyPr>
              <a:lstStyle/>
              <a:p>
                <a:pPr indent="304800" algn="just">
                  <a:lnSpc>
                    <a:spcPts val="2000"/>
                  </a:lnSpc>
                </a:pPr>
                <a:r>
                  <a:rPr lang="zh-CN" altLang="zh-CN" sz="1400" kern="100" dirty="0">
                    <a:effectLst/>
                    <a:latin typeface="黑体" panose="02010609060101010101" pitchFamily="49" charset="-122"/>
                    <a:ea typeface="黑体" panose="02010609060101010101" pitchFamily="49" charset="-122"/>
                  </a:rPr>
                  <a:t>在检索召回部分，本文提出一个基于</a:t>
                </a:r>
                <a:r>
                  <a:rPr lang="en-US" altLang="zh-CN" sz="1400" kern="100" dirty="0">
                    <a:effectLst/>
                    <a:latin typeface="黑体" panose="02010609060101010101" pitchFamily="49" charset="-122"/>
                    <a:ea typeface="黑体" panose="02010609060101010101" pitchFamily="49" charset="-122"/>
                  </a:rPr>
                  <a:t> RRF </a:t>
                </a:r>
                <a:r>
                  <a:rPr lang="zh-CN" altLang="zh-CN" sz="1400" kern="100" dirty="0">
                    <a:effectLst/>
                    <a:latin typeface="黑体" panose="02010609060101010101" pitchFamily="49" charset="-122"/>
                    <a:ea typeface="黑体" panose="02010609060101010101" pitchFamily="49" charset="-122"/>
                  </a:rPr>
                  <a:t>改进的算法 </a:t>
                </a:r>
                <a:r>
                  <a:rPr lang="en-US" altLang="zh-CN" sz="1400" kern="100" dirty="0">
                    <a:effectLst/>
                    <a:latin typeface="黑体" panose="02010609060101010101" pitchFamily="49" charset="-122"/>
                    <a:ea typeface="黑体" panose="02010609060101010101" pitchFamily="49" charset="-122"/>
                  </a:rPr>
                  <a:t>HRRF</a:t>
                </a:r>
                <a:r>
                  <a:rPr lang="zh-CN" altLang="zh-CN" sz="1400" kern="100" dirty="0">
                    <a:effectLst/>
                    <a:latin typeface="黑体" panose="02010609060101010101" pitchFamily="49" charset="-122"/>
                    <a:ea typeface="黑体" panose="02010609060101010101" pitchFamily="49" charset="-122"/>
                  </a:rPr>
                  <a:t>（</a:t>
                </a:r>
                <a:r>
                  <a:rPr lang="en-US" altLang="zh-CN" sz="1400" kern="100" dirty="0">
                    <a:effectLst/>
                    <a:latin typeface="黑体" panose="02010609060101010101" pitchFamily="49" charset="-122"/>
                    <a:ea typeface="黑体" panose="02010609060101010101" pitchFamily="49" charset="-122"/>
                  </a:rPr>
                  <a:t>Hierarchy RECIPROCAL RANK FUSION</a:t>
                </a:r>
                <a:r>
                  <a:rPr lang="zh-CN" altLang="zh-CN" sz="1400" kern="100" dirty="0">
                    <a:effectLst/>
                    <a:latin typeface="黑体" panose="02010609060101010101" pitchFamily="49" charset="-122"/>
                    <a:ea typeface="黑体" panose="02010609060101010101" pitchFamily="49" charset="-122"/>
                  </a:rPr>
                  <a:t>），</a:t>
                </a:r>
                <a:r>
                  <a:rPr lang="zh-CN" altLang="en-US" sz="1400" kern="100" dirty="0">
                    <a:effectLst/>
                    <a:latin typeface="黑体" panose="02010609060101010101" pitchFamily="49" charset="-122"/>
                    <a:ea typeface="黑体" panose="02010609060101010101" pitchFamily="49" charset="-122"/>
                  </a:rPr>
                  <a:t>基于多维度的文章语义信息构建混合索引，使得召回算法能够充分利用高维语义，与此同时构建多源信息的归一化，提升算法的一致性和鲁棒性</a:t>
                </a:r>
                <a:r>
                  <a:rPr lang="zh-CN" altLang="zh-CN" sz="1400" kern="100" dirty="0">
                    <a:effectLst/>
                    <a:latin typeface="黑体" panose="02010609060101010101" pitchFamily="49" charset="-122"/>
                    <a:ea typeface="黑体" panose="02010609060101010101" pitchFamily="49" charset="-122"/>
                  </a:rPr>
                  <a:t>。</a:t>
                </a:r>
              </a:p>
              <a:p>
                <a:pPr indent="304800" algn="just"/>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宋体" panose="02010600030101010101" pitchFamily="2" charset="-122"/>
                        </a:rPr>
                        <m:t>𝐻𝑅𝑅𝐹</m:t>
                      </m:r>
                      <m:d>
                        <m:dPr>
                          <m:ctrlPr>
                            <a:rPr lang="zh-CN" altLang="zh-CN" sz="1400" i="1" kern="100">
                              <a:effectLst/>
                              <a:latin typeface="Cambria Math" panose="02040503050406030204" pitchFamily="18" charset="0"/>
                              <a:ea typeface="Cambria Math" panose="02040503050406030204" pitchFamily="18" charset="0"/>
                            </a:rPr>
                          </m:ctrlPr>
                        </m:dPr>
                        <m:e>
                          <m:r>
                            <a:rPr lang="en-US" altLang="zh-CN" sz="1400" i="1" kern="100">
                              <a:effectLst/>
                              <a:latin typeface="Cambria Math" panose="02040503050406030204" pitchFamily="18" charset="0"/>
                              <a:ea typeface="宋体" panose="02010600030101010101" pitchFamily="2" charset="-122"/>
                            </a:rPr>
                            <m:t>𝑑</m:t>
                          </m:r>
                          <m:r>
                            <a:rPr lang="en-US" altLang="zh-CN" sz="1400" i="1"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𝐷</m:t>
                          </m:r>
                        </m:e>
                      </m:d>
                      <m:r>
                        <a:rPr lang="en-US" altLang="zh-CN" sz="1400" i="1" kern="100">
                          <a:effectLst/>
                          <a:latin typeface="Cambria Math" panose="02040503050406030204" pitchFamily="18" charset="0"/>
                          <a:ea typeface="宋体" panose="02010600030101010101" pitchFamily="2" charset="-122"/>
                        </a:rPr>
                        <m:t>= </m:t>
                      </m:r>
                      <m:nary>
                        <m:naryPr>
                          <m:chr m:val="∑"/>
                          <m:limLoc m:val="undOvr"/>
                          <m:supHide m:val="on"/>
                          <m:ctrlPr>
                            <a:rPr lang="zh-CN" altLang="zh-CN" sz="1400" i="1" kern="100">
                              <a:effectLst/>
                              <a:latin typeface="Cambria Math" panose="02040503050406030204" pitchFamily="18" charset="0"/>
                              <a:ea typeface="Cambria Math" panose="02040503050406030204" pitchFamily="18" charset="0"/>
                            </a:rPr>
                          </m:ctrlPr>
                        </m:naryPr>
                        <m:sub>
                          <m:r>
                            <a:rPr lang="en-US" altLang="zh-CN" sz="1400" i="1" kern="100">
                              <a:effectLst/>
                              <a:latin typeface="Cambria Math" panose="02040503050406030204" pitchFamily="18" charset="0"/>
                              <a:ea typeface="宋体" panose="02010600030101010101" pitchFamily="2" charset="-122"/>
                            </a:rPr>
                            <m:t>𝑟</m:t>
                          </m:r>
                          <m:r>
                            <a:rPr lang="en-US" altLang="zh-CN" sz="1400" i="1"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𝑅</m:t>
                          </m:r>
                        </m:sub>
                        <m:sup/>
                        <m:e>
                          <m:f>
                            <m:fPr>
                              <m:ctrlPr>
                                <a:rPr lang="zh-CN" altLang="zh-CN" sz="1400" i="1" kern="100">
                                  <a:effectLst/>
                                  <a:latin typeface="Cambria Math" panose="02040503050406030204" pitchFamily="18" charset="0"/>
                                  <a:ea typeface="Cambria Math" panose="02040503050406030204" pitchFamily="18" charset="0"/>
                                </a:rPr>
                              </m:ctrlPr>
                            </m:fPr>
                            <m:num>
                              <m:r>
                                <a:rPr lang="en-US" altLang="zh-CN" sz="1400" i="1" kern="100">
                                  <a:effectLst/>
                                  <a:latin typeface="Cambria Math" panose="02040503050406030204" pitchFamily="18" charset="0"/>
                                  <a:ea typeface="宋体" panose="02010600030101010101" pitchFamily="2" charset="-122"/>
                                </a:rPr>
                                <m:t>1</m:t>
                              </m:r>
                            </m:num>
                            <m:den>
                              <m:r>
                                <a:rPr lang="en-US" altLang="zh-CN" sz="1400" i="1" kern="100">
                                  <a:effectLst/>
                                  <a:latin typeface="Cambria Math" panose="02040503050406030204" pitchFamily="18" charset="0"/>
                                  <a:ea typeface="宋体" panose="02010600030101010101" pitchFamily="2" charset="-122"/>
                                </a:rPr>
                                <m:t>𝐾</m:t>
                              </m:r>
                              <m:r>
                                <a:rPr lang="en-US" altLang="zh-CN" sz="1400" i="1"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𝜂</m:t>
                              </m:r>
                              <m:r>
                                <a:rPr lang="en-US" altLang="zh-CN" sz="1400" i="1" kern="100">
                                  <a:effectLst/>
                                  <a:latin typeface="Cambria Math" panose="02040503050406030204" pitchFamily="18" charset="0"/>
                                  <a:ea typeface="宋体" panose="02010600030101010101" pitchFamily="2" charset="-122"/>
                                </a:rPr>
                                <m:t>∗</m:t>
                              </m:r>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𝑟</m:t>
                                  </m:r>
                                </m:e>
                                <m:sub>
                                  <m:r>
                                    <a:rPr lang="en-US" altLang="zh-CN" sz="1400" i="1" kern="100">
                                      <a:effectLst/>
                                      <a:latin typeface="Cambria Math" panose="02040503050406030204" pitchFamily="18" charset="0"/>
                                      <a:ea typeface="宋体" panose="02010600030101010101" pitchFamily="2" charset="-122"/>
                                    </a:rPr>
                                    <m:t>h𝑖𝑒𝑟𝑎𝑐h𝑦</m:t>
                                  </m:r>
                                </m:sub>
                              </m:sSub>
                              <m:r>
                                <a:rPr lang="en-US" altLang="zh-CN" sz="1400" i="1"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𝑑</m:t>
                              </m:r>
                              <m:r>
                                <a:rPr lang="en-US" altLang="zh-CN" sz="1400" i="1" kern="100">
                                  <a:effectLst/>
                                  <a:latin typeface="Cambria Math" panose="02040503050406030204" pitchFamily="18" charset="0"/>
                                  <a:ea typeface="宋体" panose="02010600030101010101" pitchFamily="2" charset="-122"/>
                                </a:rPr>
                                <m:t>)</m:t>
                              </m:r>
                            </m:den>
                          </m:f>
                        </m:e>
                      </m:nary>
                    </m:oMath>
                  </m:oMathPara>
                </a14:m>
                <a:endParaRPr lang="zh-CN" altLang="zh-CN" sz="1400" kern="100" dirty="0">
                  <a:effectLst/>
                  <a:latin typeface="黑体" panose="02010609060101010101" pitchFamily="49" charset="-122"/>
                  <a:ea typeface="黑体" panose="02010609060101010101" pitchFamily="49" charset="-122"/>
                </a:endParaRPr>
              </a:p>
              <a:p>
                <a:pPr indent="126365" algn="just">
                  <a:lnSpc>
                    <a:spcPts val="2000"/>
                  </a:lnSpc>
                </a:pPr>
                <a:r>
                  <a:rPr lang="en-US" altLang="zh-CN" sz="1400" kern="100" dirty="0">
                    <a:latin typeface="黑体" panose="02010609060101010101" pitchFamily="49" charset="-122"/>
                    <a:ea typeface="黑体" panose="02010609060101010101" pitchFamily="49" charset="-122"/>
                  </a:rPr>
                  <a:t>  </a:t>
                </a:r>
                <a:r>
                  <a:rPr lang="zh-CN" altLang="zh-CN" sz="1400" kern="100" dirty="0">
                    <a:effectLst/>
                    <a:latin typeface="黑体" panose="02010609060101010101" pitchFamily="49" charset="-122"/>
                    <a:ea typeface="黑体" panose="02010609060101010101" pitchFamily="49" charset="-122"/>
                  </a:rPr>
                  <a:t>其中，</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rPr>
                      <m:t>𝑅</m:t>
                    </m:r>
                  </m:oMath>
                </a14:m>
                <a:r>
                  <a:rPr lang="zh-CN" altLang="zh-CN" sz="1400" kern="100" dirty="0">
                    <a:effectLst/>
                    <a:latin typeface="黑体" panose="02010609060101010101" pitchFamily="49" charset="-122"/>
                    <a:ea typeface="黑体" panose="02010609060101010101" pitchFamily="49" charset="-122"/>
                  </a:rPr>
                  <a:t>是待排序文档集合，</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rPr>
                      <m:t>𝐷</m:t>
                    </m:r>
                  </m:oMath>
                </a14:m>
                <a:r>
                  <a:rPr lang="zh-CN" altLang="zh-CN" sz="1400" kern="100" dirty="0">
                    <a:effectLst/>
                    <a:latin typeface="黑体" panose="02010609060101010101" pitchFamily="49" charset="-122"/>
                    <a:ea typeface="黑体" panose="02010609060101010101" pitchFamily="49" charset="-122"/>
                  </a:rPr>
                  <a:t>是排序过的文档集合，</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𝑟</m:t>
                        </m:r>
                      </m:e>
                      <m:sub>
                        <m:r>
                          <a:rPr lang="en-US" altLang="zh-CN" sz="1400" i="1" kern="100">
                            <a:effectLst/>
                            <a:latin typeface="Cambria Math" panose="02040503050406030204" pitchFamily="18" charset="0"/>
                            <a:ea typeface="宋体" panose="02010600030101010101" pitchFamily="2" charset="-122"/>
                          </a:rPr>
                          <m:t>h𝑖𝑒𝑟𝑎𝑐h𝑦</m:t>
                        </m:r>
                      </m:sub>
                    </m:sSub>
                    <m:r>
                      <a:rPr lang="en-US" altLang="zh-CN" sz="1400" i="1"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𝑑</m:t>
                    </m:r>
                    <m:r>
                      <a:rPr lang="en-US" altLang="zh-CN" sz="1400" i="1" kern="100">
                        <a:effectLst/>
                        <a:latin typeface="Cambria Math" panose="02040503050406030204" pitchFamily="18" charset="0"/>
                        <a:ea typeface="宋体" panose="02010600030101010101" pitchFamily="2" charset="-122"/>
                      </a:rPr>
                      <m:t>) </m:t>
                    </m:r>
                  </m:oMath>
                </a14:m>
                <a:r>
                  <a:rPr lang="zh-CN" altLang="zh-CN" sz="1400" kern="100" dirty="0">
                    <a:effectLst/>
                    <a:latin typeface="黑体" panose="02010609060101010101" pitchFamily="49" charset="-122"/>
                    <a:ea typeface="黑体" panose="02010609060101010101" pitchFamily="49" charset="-122"/>
                  </a:rPr>
                  <a:t>表示了经过层级化索引构建的文本 </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rPr>
                      <m:t>𝑑</m:t>
                    </m:r>
                  </m:oMath>
                </a14:m>
                <a:r>
                  <a:rPr lang="en-US" altLang="zh-CN" sz="1400" kern="100" dirty="0">
                    <a:effectLst/>
                    <a:latin typeface="黑体" panose="02010609060101010101" pitchFamily="49" charset="-122"/>
                    <a:ea typeface="黑体" panose="02010609060101010101" pitchFamily="49" charset="-122"/>
                  </a:rPr>
                  <a:t> </a:t>
                </a:r>
                <a:r>
                  <a:rPr lang="zh-CN" altLang="zh-CN" sz="1400" kern="100" dirty="0">
                    <a:effectLst/>
                    <a:latin typeface="黑体" panose="02010609060101010101" pitchFamily="49" charset="-122"/>
                    <a:ea typeface="黑体" panose="02010609060101010101" pitchFamily="49" charset="-122"/>
                  </a:rPr>
                  <a:t>排序得分。</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rPr>
                      <m:t>𝜂</m:t>
                    </m:r>
                  </m:oMath>
                </a14:m>
                <a:r>
                  <a:rPr lang="en-US" altLang="zh-CN" sz="1400" kern="100" dirty="0">
                    <a:effectLst/>
                    <a:latin typeface="黑体" panose="02010609060101010101" pitchFamily="49" charset="-122"/>
                    <a:ea typeface="黑体" panose="02010609060101010101" pitchFamily="49" charset="-122"/>
                  </a:rPr>
                  <a:t> </a:t>
                </a:r>
                <a:r>
                  <a:rPr lang="zh-CN" altLang="zh-CN" sz="1400" kern="100" dirty="0">
                    <a:effectLst/>
                    <a:latin typeface="黑体" panose="02010609060101010101" pitchFamily="49" charset="-122"/>
                    <a:ea typeface="黑体" panose="02010609060101010101" pitchFamily="49" charset="-122"/>
                  </a:rPr>
                  <a:t>是不同层级索引的</a:t>
                </a:r>
                <a:r>
                  <a:rPr lang="zh-CN" altLang="en-US" sz="1400" kern="100" dirty="0">
                    <a:latin typeface="黑体" panose="02010609060101010101" pitchFamily="49" charset="-122"/>
                    <a:ea typeface="黑体" panose="02010609060101010101" pitchFamily="49" charset="-122"/>
                  </a:rPr>
                  <a:t>归一化</a:t>
                </a:r>
                <a:r>
                  <a:rPr lang="zh-CN" altLang="zh-CN" sz="1400" kern="100" dirty="0">
                    <a:effectLst/>
                    <a:latin typeface="黑体" panose="02010609060101010101" pitchFamily="49" charset="-122"/>
                    <a:ea typeface="黑体" panose="02010609060101010101" pitchFamily="49" charset="-122"/>
                  </a:rPr>
                  <a:t>系数。</a:t>
                </a:r>
              </a:p>
            </p:txBody>
          </p:sp>
        </mc:Choice>
        <mc:Fallback xmlns="">
          <p:sp>
            <p:nvSpPr>
              <p:cNvPr id="30" name="文本框 29">
                <a:extLst>
                  <a:ext uri="{FF2B5EF4-FFF2-40B4-BE49-F238E27FC236}">
                    <a16:creationId xmlns:a16="http://schemas.microsoft.com/office/drawing/2014/main" id="{218A1331-6C98-C68F-D2FB-F5A7FEC61C57}"/>
                  </a:ext>
                </a:extLst>
              </p:cNvPr>
              <p:cNvSpPr txBox="1">
                <a:spLocks noRot="1" noChangeAspect="1" noMove="1" noResize="1" noEditPoints="1" noAdjustHandles="1" noChangeArrowheads="1" noChangeShapeType="1" noTextEdit="1"/>
              </p:cNvSpPr>
              <p:nvPr/>
            </p:nvSpPr>
            <p:spPr>
              <a:xfrm>
                <a:off x="7218186" y="3117584"/>
                <a:ext cx="4228336" cy="2896434"/>
              </a:xfrm>
              <a:prstGeom prst="rect">
                <a:avLst/>
              </a:prstGeom>
              <a:blipFill>
                <a:blip r:embed="rId8"/>
                <a:stretch>
                  <a:fillRect l="-432" r="-432" b="-90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300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EB92C004-BA01-031E-43EE-0744D65BE7D5}"/>
              </a:ext>
            </a:extLst>
          </p:cNvPr>
          <p:cNvSpPr/>
          <p:nvPr/>
        </p:nvSpPr>
        <p:spPr>
          <a:xfrm>
            <a:off x="8934386" y="2409656"/>
            <a:ext cx="2981361" cy="1130483"/>
          </a:xfrm>
          <a:prstGeom prst="roundRect">
            <a:avLst>
              <a:gd name="adj" fmla="val 4475"/>
            </a:avLst>
          </a:prstGeom>
          <a:solidFill>
            <a:srgbClr val="F8CECC"/>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9" name="矩形: 圆角 8">
            <a:extLst>
              <a:ext uri="{FF2B5EF4-FFF2-40B4-BE49-F238E27FC236}">
                <a16:creationId xmlns:a16="http://schemas.microsoft.com/office/drawing/2014/main" id="{F4C1C301-62D4-F2E2-C97E-DF139BB70109}"/>
              </a:ext>
            </a:extLst>
          </p:cNvPr>
          <p:cNvSpPr/>
          <p:nvPr/>
        </p:nvSpPr>
        <p:spPr>
          <a:xfrm>
            <a:off x="9315211" y="2260447"/>
            <a:ext cx="2219710" cy="365755"/>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355" dirty="0">
                <a:solidFill>
                  <a:schemeClr val="tx1"/>
                </a:solidFill>
                <a:latin typeface="黑体" panose="02010609060101010101" pitchFamily="49" charset="-122"/>
                <a:ea typeface="黑体" panose="02010609060101010101" pitchFamily="49" charset="-122"/>
              </a:rPr>
              <a:t>LLMs As Scoring Models</a:t>
            </a:r>
            <a:endParaRPr lang="zh-CN" altLang="en-US" sz="1355" dirty="0">
              <a:solidFill>
                <a:schemeClr val="tx1"/>
              </a:solidFill>
              <a:latin typeface="黑体" panose="02010609060101010101" pitchFamily="49" charset="-122"/>
              <a:ea typeface="黑体" panose="02010609060101010101" pitchFamily="49" charset="-122"/>
            </a:endParaRPr>
          </a:p>
        </p:txBody>
      </p:sp>
      <p:grpSp>
        <p:nvGrpSpPr>
          <p:cNvPr id="10" name="组合 9">
            <a:extLst>
              <a:ext uri="{FF2B5EF4-FFF2-40B4-BE49-F238E27FC236}">
                <a16:creationId xmlns:a16="http://schemas.microsoft.com/office/drawing/2014/main" id="{BF546B82-0F7D-8982-3F05-659139ADC454}"/>
              </a:ext>
            </a:extLst>
          </p:cNvPr>
          <p:cNvGrpSpPr/>
          <p:nvPr/>
        </p:nvGrpSpPr>
        <p:grpSpPr>
          <a:xfrm>
            <a:off x="9537140" y="1459077"/>
            <a:ext cx="1928581" cy="453052"/>
            <a:chOff x="9537140" y="754227"/>
            <a:chExt cx="1928581" cy="453052"/>
          </a:xfrm>
        </p:grpSpPr>
        <p:sp>
          <p:nvSpPr>
            <p:cNvPr id="11" name="矩形: 圆角 10">
              <a:extLst>
                <a:ext uri="{FF2B5EF4-FFF2-40B4-BE49-F238E27FC236}">
                  <a16:creationId xmlns:a16="http://schemas.microsoft.com/office/drawing/2014/main" id="{850FF619-4079-2DBD-1ED6-CF7ADE591D86}"/>
                </a:ext>
              </a:extLst>
            </p:cNvPr>
            <p:cNvSpPr/>
            <p:nvPr/>
          </p:nvSpPr>
          <p:spPr>
            <a:xfrm>
              <a:off x="9537140" y="754227"/>
              <a:ext cx="1928581" cy="453052"/>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5" dirty="0">
                  <a:solidFill>
                    <a:schemeClr val="tx1"/>
                  </a:solidFill>
                  <a:latin typeface="黑体" panose="02010609060101010101" pitchFamily="49" charset="-122"/>
                  <a:ea typeface="黑体" panose="02010609060101010101" pitchFamily="49" charset="-122"/>
                </a:rPr>
                <a:t>  </a:t>
              </a:r>
              <a:r>
                <a:rPr lang="en-US" altLang="zh-CN" sz="1355" dirty="0">
                  <a:solidFill>
                    <a:schemeClr val="tx1"/>
                  </a:solidFill>
                  <a:latin typeface="黑体" panose="02010609060101010101" pitchFamily="49" charset="-122"/>
                  <a:ea typeface="黑体" panose="02010609060101010101" pitchFamily="49" charset="-122"/>
                </a:rPr>
                <a:t>Human Feedback</a:t>
              </a:r>
              <a:endParaRPr lang="zh-CN" altLang="en-US" sz="1355" dirty="0">
                <a:solidFill>
                  <a:schemeClr val="tx1"/>
                </a:solidFill>
                <a:latin typeface="黑体" panose="02010609060101010101" pitchFamily="49" charset="-122"/>
                <a:ea typeface="黑体" panose="02010609060101010101" pitchFamily="49" charset="-122"/>
              </a:endParaRPr>
            </a:p>
          </p:txBody>
        </p:sp>
        <p:pic>
          <p:nvPicPr>
            <p:cNvPr id="12" name="图形 11" descr="选中的剪贴板 纯色填充">
              <a:extLst>
                <a:ext uri="{FF2B5EF4-FFF2-40B4-BE49-F238E27FC236}">
                  <a16:creationId xmlns:a16="http://schemas.microsoft.com/office/drawing/2014/main" id="{6AA2AFB8-C2CC-09EF-B540-8DE1151CF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9263" y="811198"/>
              <a:ext cx="333175" cy="356305"/>
            </a:xfrm>
            <a:prstGeom prst="rect">
              <a:avLst/>
            </a:prstGeom>
          </p:spPr>
        </p:pic>
      </p:grpSp>
      <p:grpSp>
        <p:nvGrpSpPr>
          <p:cNvPr id="13" name="组合 12">
            <a:extLst>
              <a:ext uri="{FF2B5EF4-FFF2-40B4-BE49-F238E27FC236}">
                <a16:creationId xmlns:a16="http://schemas.microsoft.com/office/drawing/2014/main" id="{B6677ABC-794A-619A-E0D7-A260A7AA0527}"/>
              </a:ext>
            </a:extLst>
          </p:cNvPr>
          <p:cNvGrpSpPr/>
          <p:nvPr/>
        </p:nvGrpSpPr>
        <p:grpSpPr>
          <a:xfrm>
            <a:off x="3637641" y="2287995"/>
            <a:ext cx="3551973" cy="2170776"/>
            <a:chOff x="3637641" y="1583145"/>
            <a:chExt cx="3551973" cy="2170776"/>
          </a:xfrm>
        </p:grpSpPr>
        <p:sp>
          <p:nvSpPr>
            <p:cNvPr id="14" name="矩形: 圆角 13">
              <a:extLst>
                <a:ext uri="{FF2B5EF4-FFF2-40B4-BE49-F238E27FC236}">
                  <a16:creationId xmlns:a16="http://schemas.microsoft.com/office/drawing/2014/main" id="{7D9DDBB0-DEA5-3A2B-8C7F-E53141553BF9}"/>
                </a:ext>
              </a:extLst>
            </p:cNvPr>
            <p:cNvSpPr/>
            <p:nvPr/>
          </p:nvSpPr>
          <p:spPr>
            <a:xfrm>
              <a:off x="3637641" y="1583145"/>
              <a:ext cx="3551973" cy="2170776"/>
            </a:xfrm>
            <a:prstGeom prst="roundRect">
              <a:avLst>
                <a:gd name="adj" fmla="val 7417"/>
              </a:avLst>
            </a:prstGeom>
            <a:solidFill>
              <a:schemeClr val="accent5">
                <a:lumMod val="20000"/>
                <a:lumOff val="8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grpSp>
          <p:nvGrpSpPr>
            <p:cNvPr id="15" name="组合 14">
              <a:extLst>
                <a:ext uri="{FF2B5EF4-FFF2-40B4-BE49-F238E27FC236}">
                  <a16:creationId xmlns:a16="http://schemas.microsoft.com/office/drawing/2014/main" id="{708AD483-F680-A3B4-C066-090C0B0EB8D7}"/>
                </a:ext>
              </a:extLst>
            </p:cNvPr>
            <p:cNvGrpSpPr/>
            <p:nvPr/>
          </p:nvGrpSpPr>
          <p:grpSpPr>
            <a:xfrm>
              <a:off x="5574903" y="2197507"/>
              <a:ext cx="1201436" cy="780317"/>
              <a:chOff x="5574903" y="2197507"/>
              <a:chExt cx="1201436" cy="780317"/>
            </a:xfrm>
          </p:grpSpPr>
          <p:sp>
            <p:nvSpPr>
              <p:cNvPr id="28" name="矩形: 圆角 208">
                <a:extLst>
                  <a:ext uri="{FF2B5EF4-FFF2-40B4-BE49-F238E27FC236}">
                    <a16:creationId xmlns:a16="http://schemas.microsoft.com/office/drawing/2014/main" id="{3EB08D81-50B9-F954-9C80-E4EB4D3B5D62}"/>
                  </a:ext>
                </a:extLst>
              </p:cNvPr>
              <p:cNvSpPr/>
              <p:nvPr/>
            </p:nvSpPr>
            <p:spPr>
              <a:xfrm>
                <a:off x="5574903" y="2197507"/>
                <a:ext cx="1201436" cy="780317"/>
              </a:xfrm>
              <a:prstGeom prst="roundRect">
                <a:avLst>
                  <a:gd name="adj" fmla="val 992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grpSp>
            <p:nvGrpSpPr>
              <p:cNvPr id="29" name="组合 28">
                <a:extLst>
                  <a:ext uri="{FF2B5EF4-FFF2-40B4-BE49-F238E27FC236}">
                    <a16:creationId xmlns:a16="http://schemas.microsoft.com/office/drawing/2014/main" id="{BDAC2A19-A0BB-C795-0EF1-C2E072C38350}"/>
                  </a:ext>
                </a:extLst>
              </p:cNvPr>
              <p:cNvGrpSpPr/>
              <p:nvPr/>
            </p:nvGrpSpPr>
            <p:grpSpPr>
              <a:xfrm>
                <a:off x="5723647" y="2277438"/>
                <a:ext cx="998070" cy="620456"/>
                <a:chOff x="5723647" y="2277438"/>
                <a:chExt cx="998070" cy="620456"/>
              </a:xfrm>
            </p:grpSpPr>
            <p:sp>
              <p:nvSpPr>
                <p:cNvPr id="30" name="椭圆 29">
                  <a:extLst>
                    <a:ext uri="{FF2B5EF4-FFF2-40B4-BE49-F238E27FC236}">
                      <a16:creationId xmlns:a16="http://schemas.microsoft.com/office/drawing/2014/main" id="{619A64E1-0DFC-E4BF-6D54-E2EF577532DB}"/>
                    </a:ext>
                  </a:extLst>
                </p:cNvPr>
                <p:cNvSpPr/>
                <p:nvPr/>
              </p:nvSpPr>
              <p:spPr>
                <a:xfrm>
                  <a:off x="6010251" y="2277438"/>
                  <a:ext cx="94899" cy="102071"/>
                </a:xfrm>
                <a:prstGeom prst="ellipse">
                  <a:avLst/>
                </a:prstGeom>
                <a:solidFill>
                  <a:srgbClr val="EFE8F5"/>
                </a:solidFill>
                <a:ln w="12700" cmpd="sng">
                  <a:solidFill>
                    <a:srgbClr val="B28F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31" name="椭圆 30">
                  <a:extLst>
                    <a:ext uri="{FF2B5EF4-FFF2-40B4-BE49-F238E27FC236}">
                      <a16:creationId xmlns:a16="http://schemas.microsoft.com/office/drawing/2014/main" id="{A1EA5435-1670-2108-394D-5B31D325A76A}"/>
                    </a:ext>
                  </a:extLst>
                </p:cNvPr>
                <p:cNvSpPr/>
                <p:nvPr/>
              </p:nvSpPr>
              <p:spPr>
                <a:xfrm>
                  <a:off x="6010251" y="2450981"/>
                  <a:ext cx="94899" cy="102071"/>
                </a:xfrm>
                <a:prstGeom prst="ellipse">
                  <a:avLst/>
                </a:prstGeom>
                <a:solidFill>
                  <a:srgbClr val="EFE8F5"/>
                </a:solidFill>
                <a:ln w="12700" cmpd="sng">
                  <a:solidFill>
                    <a:srgbClr val="B28F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32" name="椭圆 31">
                  <a:extLst>
                    <a:ext uri="{FF2B5EF4-FFF2-40B4-BE49-F238E27FC236}">
                      <a16:creationId xmlns:a16="http://schemas.microsoft.com/office/drawing/2014/main" id="{3A9184F1-56C1-3028-87AA-E38343E79A46}"/>
                    </a:ext>
                  </a:extLst>
                </p:cNvPr>
                <p:cNvSpPr/>
                <p:nvPr/>
              </p:nvSpPr>
              <p:spPr>
                <a:xfrm>
                  <a:off x="6010251" y="2623905"/>
                  <a:ext cx="94899" cy="102071"/>
                </a:xfrm>
                <a:prstGeom prst="ellipse">
                  <a:avLst/>
                </a:prstGeom>
                <a:solidFill>
                  <a:srgbClr val="EFE8F5"/>
                </a:solidFill>
                <a:ln w="12700" cmpd="sng">
                  <a:solidFill>
                    <a:srgbClr val="B28F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33" name="椭圆 32">
                  <a:extLst>
                    <a:ext uri="{FF2B5EF4-FFF2-40B4-BE49-F238E27FC236}">
                      <a16:creationId xmlns:a16="http://schemas.microsoft.com/office/drawing/2014/main" id="{6F9D3653-B35E-1CE8-9F17-5FEBB928A918}"/>
                    </a:ext>
                  </a:extLst>
                </p:cNvPr>
                <p:cNvSpPr/>
                <p:nvPr/>
              </p:nvSpPr>
              <p:spPr>
                <a:xfrm>
                  <a:off x="6010251" y="2795823"/>
                  <a:ext cx="94899" cy="102071"/>
                </a:xfrm>
                <a:prstGeom prst="ellipse">
                  <a:avLst/>
                </a:prstGeom>
                <a:solidFill>
                  <a:srgbClr val="EFE8F5"/>
                </a:solidFill>
                <a:ln w="12700" cmpd="sng">
                  <a:solidFill>
                    <a:srgbClr val="B28F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34" name="椭圆 33">
                  <a:extLst>
                    <a:ext uri="{FF2B5EF4-FFF2-40B4-BE49-F238E27FC236}">
                      <a16:creationId xmlns:a16="http://schemas.microsoft.com/office/drawing/2014/main" id="{90C20DC5-B62D-DB5B-3F78-F7CE6F9C3A6F}"/>
                    </a:ext>
                  </a:extLst>
                </p:cNvPr>
                <p:cNvSpPr/>
                <p:nvPr/>
              </p:nvSpPr>
              <p:spPr>
                <a:xfrm>
                  <a:off x="6342223" y="2277438"/>
                  <a:ext cx="94899" cy="102071"/>
                </a:xfrm>
                <a:prstGeom prst="ellipse">
                  <a:avLst/>
                </a:prstGeom>
                <a:solidFill>
                  <a:srgbClr val="E5F5EB"/>
                </a:solidFill>
                <a:ln w="12700" cmpd="sng">
                  <a:solidFill>
                    <a:srgbClr val="10B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35" name="椭圆 34">
                  <a:extLst>
                    <a:ext uri="{FF2B5EF4-FFF2-40B4-BE49-F238E27FC236}">
                      <a16:creationId xmlns:a16="http://schemas.microsoft.com/office/drawing/2014/main" id="{4B125520-AF78-8C80-86FA-129C59D2A15B}"/>
                    </a:ext>
                  </a:extLst>
                </p:cNvPr>
                <p:cNvSpPr/>
                <p:nvPr/>
              </p:nvSpPr>
              <p:spPr>
                <a:xfrm>
                  <a:off x="6342223" y="2450981"/>
                  <a:ext cx="94899" cy="102071"/>
                </a:xfrm>
                <a:prstGeom prst="ellipse">
                  <a:avLst/>
                </a:prstGeom>
                <a:solidFill>
                  <a:srgbClr val="E5F5EB"/>
                </a:solidFill>
                <a:ln w="12700" cmpd="sng">
                  <a:solidFill>
                    <a:srgbClr val="10B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36" name="椭圆 35">
                  <a:extLst>
                    <a:ext uri="{FF2B5EF4-FFF2-40B4-BE49-F238E27FC236}">
                      <a16:creationId xmlns:a16="http://schemas.microsoft.com/office/drawing/2014/main" id="{29BE3F00-F33C-9B25-1CA0-D022E0D6C43B}"/>
                    </a:ext>
                  </a:extLst>
                </p:cNvPr>
                <p:cNvSpPr/>
                <p:nvPr/>
              </p:nvSpPr>
              <p:spPr>
                <a:xfrm>
                  <a:off x="6342223" y="2623905"/>
                  <a:ext cx="94899" cy="102071"/>
                </a:xfrm>
                <a:prstGeom prst="ellipse">
                  <a:avLst/>
                </a:prstGeom>
                <a:solidFill>
                  <a:srgbClr val="E5F5EB"/>
                </a:solidFill>
                <a:ln w="12700" cmpd="sng">
                  <a:solidFill>
                    <a:srgbClr val="10B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37" name="椭圆 36">
                  <a:extLst>
                    <a:ext uri="{FF2B5EF4-FFF2-40B4-BE49-F238E27FC236}">
                      <a16:creationId xmlns:a16="http://schemas.microsoft.com/office/drawing/2014/main" id="{D9DC1F9E-82AA-4F25-FA5C-1D945A1DAC2D}"/>
                    </a:ext>
                  </a:extLst>
                </p:cNvPr>
                <p:cNvSpPr/>
                <p:nvPr/>
              </p:nvSpPr>
              <p:spPr>
                <a:xfrm>
                  <a:off x="6342223" y="2795823"/>
                  <a:ext cx="94899" cy="102071"/>
                </a:xfrm>
                <a:prstGeom prst="ellipse">
                  <a:avLst/>
                </a:prstGeom>
                <a:solidFill>
                  <a:srgbClr val="E5F5EB"/>
                </a:solidFill>
                <a:ln w="12700" cmpd="sng">
                  <a:solidFill>
                    <a:srgbClr val="10B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38" name="椭圆 37">
                  <a:extLst>
                    <a:ext uri="{FF2B5EF4-FFF2-40B4-BE49-F238E27FC236}">
                      <a16:creationId xmlns:a16="http://schemas.microsoft.com/office/drawing/2014/main" id="{C3D9D56F-7287-DA1C-CD0B-B849256CC564}"/>
                    </a:ext>
                  </a:extLst>
                </p:cNvPr>
                <p:cNvSpPr/>
                <p:nvPr/>
              </p:nvSpPr>
              <p:spPr>
                <a:xfrm>
                  <a:off x="5724494" y="2362301"/>
                  <a:ext cx="94899" cy="102071"/>
                </a:xfrm>
                <a:prstGeom prst="ellipse">
                  <a:avLst/>
                </a:prstGeom>
                <a:solidFill>
                  <a:schemeClr val="accent4">
                    <a:lumMod val="20000"/>
                    <a:lumOff val="80000"/>
                  </a:schemeClr>
                </a:solidFill>
                <a:ln w="12700"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39" name="椭圆 38">
                  <a:extLst>
                    <a:ext uri="{FF2B5EF4-FFF2-40B4-BE49-F238E27FC236}">
                      <a16:creationId xmlns:a16="http://schemas.microsoft.com/office/drawing/2014/main" id="{1FC0EF4C-71AD-F039-C393-83C5EE30AFD2}"/>
                    </a:ext>
                  </a:extLst>
                </p:cNvPr>
                <p:cNvSpPr/>
                <p:nvPr/>
              </p:nvSpPr>
              <p:spPr>
                <a:xfrm>
                  <a:off x="5724494" y="2534841"/>
                  <a:ext cx="94899" cy="102071"/>
                </a:xfrm>
                <a:prstGeom prst="ellipse">
                  <a:avLst/>
                </a:prstGeom>
                <a:solidFill>
                  <a:schemeClr val="accent4">
                    <a:lumMod val="20000"/>
                    <a:lumOff val="80000"/>
                  </a:schemeClr>
                </a:solidFill>
                <a:ln w="12700"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40" name="椭圆 39">
                  <a:extLst>
                    <a:ext uri="{FF2B5EF4-FFF2-40B4-BE49-F238E27FC236}">
                      <a16:creationId xmlns:a16="http://schemas.microsoft.com/office/drawing/2014/main" id="{B03B7405-F820-C28F-A3BA-17DAE5207E47}"/>
                    </a:ext>
                  </a:extLst>
                </p:cNvPr>
                <p:cNvSpPr/>
                <p:nvPr/>
              </p:nvSpPr>
              <p:spPr>
                <a:xfrm>
                  <a:off x="5723647" y="2713773"/>
                  <a:ext cx="94899" cy="102071"/>
                </a:xfrm>
                <a:prstGeom prst="ellipse">
                  <a:avLst/>
                </a:prstGeom>
                <a:solidFill>
                  <a:schemeClr val="accent4">
                    <a:lumMod val="20000"/>
                    <a:lumOff val="80000"/>
                  </a:schemeClr>
                </a:solidFill>
                <a:ln w="12700"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41" name="椭圆 40">
                  <a:extLst>
                    <a:ext uri="{FF2B5EF4-FFF2-40B4-BE49-F238E27FC236}">
                      <a16:creationId xmlns:a16="http://schemas.microsoft.com/office/drawing/2014/main" id="{792F68BC-827C-62C6-7D0C-428BD6FBF5A2}"/>
                    </a:ext>
                  </a:extLst>
                </p:cNvPr>
                <p:cNvSpPr/>
                <p:nvPr/>
              </p:nvSpPr>
              <p:spPr>
                <a:xfrm>
                  <a:off x="6626818" y="2534359"/>
                  <a:ext cx="94899" cy="102071"/>
                </a:xfrm>
                <a:prstGeom prst="ellipse">
                  <a:avLst/>
                </a:prstGeom>
                <a:solidFill>
                  <a:schemeClr val="accent5">
                    <a:lumMod val="20000"/>
                    <a:lumOff val="80000"/>
                  </a:schemeClr>
                </a:solidFill>
                <a:ln w="12700" cmpd="sng">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cxnSp>
              <p:nvCxnSpPr>
                <p:cNvPr id="42" name="直接箭头连接符 175">
                  <a:extLst>
                    <a:ext uri="{FF2B5EF4-FFF2-40B4-BE49-F238E27FC236}">
                      <a16:creationId xmlns:a16="http://schemas.microsoft.com/office/drawing/2014/main" id="{80E16219-0914-74E2-D361-AD3A3613AB4C}"/>
                    </a:ext>
                  </a:extLst>
                </p:cNvPr>
                <p:cNvCxnSpPr>
                  <a:stCxn id="38" idx="6"/>
                  <a:endCxn id="30" idx="2"/>
                </p:cNvCxnSpPr>
                <p:nvPr/>
              </p:nvCxnSpPr>
              <p:spPr>
                <a:xfrm flipV="1">
                  <a:off x="5819393" y="2328474"/>
                  <a:ext cx="190859" cy="8486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43" name="直接箭头连接符 176">
                  <a:extLst>
                    <a:ext uri="{FF2B5EF4-FFF2-40B4-BE49-F238E27FC236}">
                      <a16:creationId xmlns:a16="http://schemas.microsoft.com/office/drawing/2014/main" id="{044F97C2-3755-152C-937E-0344B1974E7A}"/>
                    </a:ext>
                  </a:extLst>
                </p:cNvPr>
                <p:cNvCxnSpPr>
                  <a:cxnSpLocks/>
                  <a:stCxn id="38" idx="6"/>
                  <a:endCxn id="31" idx="2"/>
                </p:cNvCxnSpPr>
                <p:nvPr/>
              </p:nvCxnSpPr>
              <p:spPr>
                <a:xfrm>
                  <a:off x="5819393" y="2413337"/>
                  <a:ext cx="190859" cy="8868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44" name="直接箭头连接符 177">
                  <a:extLst>
                    <a:ext uri="{FF2B5EF4-FFF2-40B4-BE49-F238E27FC236}">
                      <a16:creationId xmlns:a16="http://schemas.microsoft.com/office/drawing/2014/main" id="{F1D1E1A4-3AF7-9CB1-BC88-92EF1AC74738}"/>
                    </a:ext>
                  </a:extLst>
                </p:cNvPr>
                <p:cNvCxnSpPr>
                  <a:cxnSpLocks/>
                  <a:stCxn id="38" idx="6"/>
                  <a:endCxn id="32" idx="2"/>
                </p:cNvCxnSpPr>
                <p:nvPr/>
              </p:nvCxnSpPr>
              <p:spPr>
                <a:xfrm>
                  <a:off x="5819393" y="2413337"/>
                  <a:ext cx="190859" cy="261604"/>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45" name="直接箭头连接符 178">
                  <a:extLst>
                    <a:ext uri="{FF2B5EF4-FFF2-40B4-BE49-F238E27FC236}">
                      <a16:creationId xmlns:a16="http://schemas.microsoft.com/office/drawing/2014/main" id="{AD5D4BED-2B40-E93A-8B83-37C66BCE3A7C}"/>
                    </a:ext>
                  </a:extLst>
                </p:cNvPr>
                <p:cNvCxnSpPr>
                  <a:cxnSpLocks/>
                  <a:stCxn id="38" idx="6"/>
                  <a:endCxn id="33" idx="2"/>
                </p:cNvCxnSpPr>
                <p:nvPr/>
              </p:nvCxnSpPr>
              <p:spPr>
                <a:xfrm>
                  <a:off x="5819393" y="2413337"/>
                  <a:ext cx="190858" cy="433521"/>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46" name="直接箭头连接符 179">
                  <a:extLst>
                    <a:ext uri="{FF2B5EF4-FFF2-40B4-BE49-F238E27FC236}">
                      <a16:creationId xmlns:a16="http://schemas.microsoft.com/office/drawing/2014/main" id="{3477E59E-90C8-8042-B5C3-B107E624410A}"/>
                    </a:ext>
                  </a:extLst>
                </p:cNvPr>
                <p:cNvCxnSpPr>
                  <a:cxnSpLocks/>
                  <a:stCxn id="39" idx="6"/>
                  <a:endCxn id="30" idx="2"/>
                </p:cNvCxnSpPr>
                <p:nvPr/>
              </p:nvCxnSpPr>
              <p:spPr>
                <a:xfrm flipV="1">
                  <a:off x="5819393" y="2328474"/>
                  <a:ext cx="190859" cy="25740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47" name="直接箭头连接符 180">
                  <a:extLst>
                    <a:ext uri="{FF2B5EF4-FFF2-40B4-BE49-F238E27FC236}">
                      <a16:creationId xmlns:a16="http://schemas.microsoft.com/office/drawing/2014/main" id="{8E7DAD68-CEEE-7CFC-A5FA-A46617442F9A}"/>
                    </a:ext>
                  </a:extLst>
                </p:cNvPr>
                <p:cNvCxnSpPr>
                  <a:cxnSpLocks/>
                  <a:stCxn id="39" idx="6"/>
                  <a:endCxn id="31" idx="2"/>
                </p:cNvCxnSpPr>
                <p:nvPr/>
              </p:nvCxnSpPr>
              <p:spPr>
                <a:xfrm flipV="1">
                  <a:off x="5819393" y="2502017"/>
                  <a:ext cx="190859" cy="8386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48" name="直接箭头连接符 181">
                  <a:extLst>
                    <a:ext uri="{FF2B5EF4-FFF2-40B4-BE49-F238E27FC236}">
                      <a16:creationId xmlns:a16="http://schemas.microsoft.com/office/drawing/2014/main" id="{75E117BF-BD70-54DA-7A61-1C5BAD19FEDB}"/>
                    </a:ext>
                  </a:extLst>
                </p:cNvPr>
                <p:cNvCxnSpPr>
                  <a:cxnSpLocks/>
                  <a:stCxn id="39" idx="6"/>
                  <a:endCxn id="32" idx="2"/>
                </p:cNvCxnSpPr>
                <p:nvPr/>
              </p:nvCxnSpPr>
              <p:spPr>
                <a:xfrm>
                  <a:off x="5819393" y="2585877"/>
                  <a:ext cx="190859" cy="89064"/>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49" name="直接箭头连接符 182">
                  <a:extLst>
                    <a:ext uri="{FF2B5EF4-FFF2-40B4-BE49-F238E27FC236}">
                      <a16:creationId xmlns:a16="http://schemas.microsoft.com/office/drawing/2014/main" id="{C336273E-EA28-B44B-7A74-906592DA28EA}"/>
                    </a:ext>
                  </a:extLst>
                </p:cNvPr>
                <p:cNvCxnSpPr>
                  <a:cxnSpLocks/>
                  <a:stCxn id="39" idx="6"/>
                  <a:endCxn id="33" idx="2"/>
                </p:cNvCxnSpPr>
                <p:nvPr/>
              </p:nvCxnSpPr>
              <p:spPr>
                <a:xfrm>
                  <a:off x="5819393" y="2585877"/>
                  <a:ext cx="190858" cy="260982"/>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50" name="直接箭头连接符 183">
                  <a:extLst>
                    <a:ext uri="{FF2B5EF4-FFF2-40B4-BE49-F238E27FC236}">
                      <a16:creationId xmlns:a16="http://schemas.microsoft.com/office/drawing/2014/main" id="{1D9D591E-4F6C-066C-B9CF-6AEEC8B076BF}"/>
                    </a:ext>
                  </a:extLst>
                </p:cNvPr>
                <p:cNvCxnSpPr>
                  <a:cxnSpLocks/>
                  <a:stCxn id="40" idx="6"/>
                  <a:endCxn id="30" idx="2"/>
                </p:cNvCxnSpPr>
                <p:nvPr/>
              </p:nvCxnSpPr>
              <p:spPr>
                <a:xfrm flipV="1">
                  <a:off x="5818546" y="2328474"/>
                  <a:ext cx="191705" cy="436335"/>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51" name="直接箭头连接符 184">
                  <a:extLst>
                    <a:ext uri="{FF2B5EF4-FFF2-40B4-BE49-F238E27FC236}">
                      <a16:creationId xmlns:a16="http://schemas.microsoft.com/office/drawing/2014/main" id="{F42AEF9D-9611-BE6E-9AB7-1E3E300AE081}"/>
                    </a:ext>
                  </a:extLst>
                </p:cNvPr>
                <p:cNvCxnSpPr>
                  <a:cxnSpLocks/>
                  <a:stCxn id="40" idx="6"/>
                  <a:endCxn id="31" idx="2"/>
                </p:cNvCxnSpPr>
                <p:nvPr/>
              </p:nvCxnSpPr>
              <p:spPr>
                <a:xfrm flipV="1">
                  <a:off x="5818546" y="2502017"/>
                  <a:ext cx="191705" cy="262792"/>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52" name="直接箭头连接符 185">
                  <a:extLst>
                    <a:ext uri="{FF2B5EF4-FFF2-40B4-BE49-F238E27FC236}">
                      <a16:creationId xmlns:a16="http://schemas.microsoft.com/office/drawing/2014/main" id="{6990531D-2572-6E16-72E5-4E137878E234}"/>
                    </a:ext>
                  </a:extLst>
                </p:cNvPr>
                <p:cNvCxnSpPr>
                  <a:cxnSpLocks/>
                  <a:stCxn id="40" idx="6"/>
                  <a:endCxn id="32" idx="2"/>
                </p:cNvCxnSpPr>
                <p:nvPr/>
              </p:nvCxnSpPr>
              <p:spPr>
                <a:xfrm flipV="1">
                  <a:off x="5818546" y="2674941"/>
                  <a:ext cx="191705" cy="89868"/>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53" name="直接箭头连接符 186">
                  <a:extLst>
                    <a:ext uri="{FF2B5EF4-FFF2-40B4-BE49-F238E27FC236}">
                      <a16:creationId xmlns:a16="http://schemas.microsoft.com/office/drawing/2014/main" id="{0D5823B2-2165-5354-A1CF-E117C8D488B4}"/>
                    </a:ext>
                  </a:extLst>
                </p:cNvPr>
                <p:cNvCxnSpPr>
                  <a:cxnSpLocks/>
                  <a:stCxn id="40" idx="6"/>
                  <a:endCxn id="33" idx="2"/>
                </p:cNvCxnSpPr>
                <p:nvPr/>
              </p:nvCxnSpPr>
              <p:spPr>
                <a:xfrm>
                  <a:off x="5818546" y="2764809"/>
                  <a:ext cx="191705" cy="8205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54" name="直接箭头连接符 187">
                  <a:extLst>
                    <a:ext uri="{FF2B5EF4-FFF2-40B4-BE49-F238E27FC236}">
                      <a16:creationId xmlns:a16="http://schemas.microsoft.com/office/drawing/2014/main" id="{09518834-A3B0-F47B-8934-89F54171BF9E}"/>
                    </a:ext>
                  </a:extLst>
                </p:cNvPr>
                <p:cNvCxnSpPr>
                  <a:cxnSpLocks/>
                  <a:stCxn id="30" idx="6"/>
                  <a:endCxn id="34" idx="2"/>
                </p:cNvCxnSpPr>
                <p:nvPr/>
              </p:nvCxnSpPr>
              <p:spPr>
                <a:xfrm>
                  <a:off x="6105150" y="2328474"/>
                  <a:ext cx="237073" cy="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55" name="直接箭头连接符 188">
                  <a:extLst>
                    <a:ext uri="{FF2B5EF4-FFF2-40B4-BE49-F238E27FC236}">
                      <a16:creationId xmlns:a16="http://schemas.microsoft.com/office/drawing/2014/main" id="{D6D3ED5F-065D-BD4F-2206-D75E40B1827C}"/>
                    </a:ext>
                  </a:extLst>
                </p:cNvPr>
                <p:cNvCxnSpPr>
                  <a:cxnSpLocks/>
                  <a:stCxn id="30" idx="6"/>
                  <a:endCxn id="35" idx="2"/>
                </p:cNvCxnSpPr>
                <p:nvPr/>
              </p:nvCxnSpPr>
              <p:spPr>
                <a:xfrm>
                  <a:off x="6105150" y="2328474"/>
                  <a:ext cx="237073" cy="17354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56" name="直接箭头连接符 189">
                  <a:extLst>
                    <a:ext uri="{FF2B5EF4-FFF2-40B4-BE49-F238E27FC236}">
                      <a16:creationId xmlns:a16="http://schemas.microsoft.com/office/drawing/2014/main" id="{03B3F366-6AD6-EF86-D6F3-B6781A632EA2}"/>
                    </a:ext>
                  </a:extLst>
                </p:cNvPr>
                <p:cNvCxnSpPr>
                  <a:cxnSpLocks/>
                  <a:stCxn id="30" idx="6"/>
                  <a:endCxn id="36" idx="2"/>
                </p:cNvCxnSpPr>
                <p:nvPr/>
              </p:nvCxnSpPr>
              <p:spPr>
                <a:xfrm>
                  <a:off x="6105150" y="2328474"/>
                  <a:ext cx="237073" cy="346467"/>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57" name="直接箭头连接符 190">
                  <a:extLst>
                    <a:ext uri="{FF2B5EF4-FFF2-40B4-BE49-F238E27FC236}">
                      <a16:creationId xmlns:a16="http://schemas.microsoft.com/office/drawing/2014/main" id="{981A2A36-CD75-3A9E-7462-DB3C27651998}"/>
                    </a:ext>
                  </a:extLst>
                </p:cNvPr>
                <p:cNvCxnSpPr>
                  <a:cxnSpLocks/>
                  <a:stCxn id="30" idx="6"/>
                  <a:endCxn id="37" idx="2"/>
                </p:cNvCxnSpPr>
                <p:nvPr/>
              </p:nvCxnSpPr>
              <p:spPr>
                <a:xfrm>
                  <a:off x="6105150" y="2328474"/>
                  <a:ext cx="237072" cy="518385"/>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58" name="直接箭头连接符 191">
                  <a:extLst>
                    <a:ext uri="{FF2B5EF4-FFF2-40B4-BE49-F238E27FC236}">
                      <a16:creationId xmlns:a16="http://schemas.microsoft.com/office/drawing/2014/main" id="{D08F77FD-416B-1FFF-DD44-22E1687F077A}"/>
                    </a:ext>
                  </a:extLst>
                </p:cNvPr>
                <p:cNvCxnSpPr>
                  <a:cxnSpLocks/>
                  <a:stCxn id="31" idx="6"/>
                  <a:endCxn id="34" idx="2"/>
                </p:cNvCxnSpPr>
                <p:nvPr/>
              </p:nvCxnSpPr>
              <p:spPr>
                <a:xfrm flipV="1">
                  <a:off x="6105150" y="2328474"/>
                  <a:ext cx="237073" cy="17354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59" name="直接箭头连接符 192">
                  <a:extLst>
                    <a:ext uri="{FF2B5EF4-FFF2-40B4-BE49-F238E27FC236}">
                      <a16:creationId xmlns:a16="http://schemas.microsoft.com/office/drawing/2014/main" id="{F876F50F-1A18-544E-2390-555A56A2DE4C}"/>
                    </a:ext>
                  </a:extLst>
                </p:cNvPr>
                <p:cNvCxnSpPr>
                  <a:cxnSpLocks/>
                  <a:stCxn id="31" idx="6"/>
                  <a:endCxn id="35" idx="2"/>
                </p:cNvCxnSpPr>
                <p:nvPr/>
              </p:nvCxnSpPr>
              <p:spPr>
                <a:xfrm>
                  <a:off x="6105150" y="2502017"/>
                  <a:ext cx="237073" cy="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0" name="直接箭头连接符 193">
                  <a:extLst>
                    <a:ext uri="{FF2B5EF4-FFF2-40B4-BE49-F238E27FC236}">
                      <a16:creationId xmlns:a16="http://schemas.microsoft.com/office/drawing/2014/main" id="{15C61DE8-F832-5E36-B665-3EE84455BB38}"/>
                    </a:ext>
                  </a:extLst>
                </p:cNvPr>
                <p:cNvCxnSpPr>
                  <a:cxnSpLocks/>
                  <a:stCxn id="31" idx="6"/>
                  <a:endCxn id="36" idx="2"/>
                </p:cNvCxnSpPr>
                <p:nvPr/>
              </p:nvCxnSpPr>
              <p:spPr>
                <a:xfrm>
                  <a:off x="6105150" y="2502017"/>
                  <a:ext cx="237073" cy="172924"/>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1" name="直接箭头连接符 194">
                  <a:extLst>
                    <a:ext uri="{FF2B5EF4-FFF2-40B4-BE49-F238E27FC236}">
                      <a16:creationId xmlns:a16="http://schemas.microsoft.com/office/drawing/2014/main" id="{3ADDB01D-2478-5467-AD65-9F0E21448C25}"/>
                    </a:ext>
                  </a:extLst>
                </p:cNvPr>
                <p:cNvCxnSpPr>
                  <a:cxnSpLocks/>
                  <a:stCxn id="31" idx="6"/>
                  <a:endCxn id="37" idx="2"/>
                </p:cNvCxnSpPr>
                <p:nvPr/>
              </p:nvCxnSpPr>
              <p:spPr>
                <a:xfrm>
                  <a:off x="6105150" y="2502017"/>
                  <a:ext cx="237072" cy="344842"/>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2" name="直接箭头连接符 195">
                  <a:extLst>
                    <a:ext uri="{FF2B5EF4-FFF2-40B4-BE49-F238E27FC236}">
                      <a16:creationId xmlns:a16="http://schemas.microsoft.com/office/drawing/2014/main" id="{C72A118E-DF45-1C58-AE93-98F814DE6E5D}"/>
                    </a:ext>
                  </a:extLst>
                </p:cNvPr>
                <p:cNvCxnSpPr>
                  <a:cxnSpLocks/>
                  <a:stCxn id="32" idx="6"/>
                  <a:endCxn id="34" idx="2"/>
                </p:cNvCxnSpPr>
                <p:nvPr/>
              </p:nvCxnSpPr>
              <p:spPr>
                <a:xfrm flipV="1">
                  <a:off x="6105150" y="2328474"/>
                  <a:ext cx="237073" cy="346467"/>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3" name="直接箭头连接符 196">
                  <a:extLst>
                    <a:ext uri="{FF2B5EF4-FFF2-40B4-BE49-F238E27FC236}">
                      <a16:creationId xmlns:a16="http://schemas.microsoft.com/office/drawing/2014/main" id="{DF75113F-1E8F-CA0D-ADBA-DB9259EED1F4}"/>
                    </a:ext>
                  </a:extLst>
                </p:cNvPr>
                <p:cNvCxnSpPr>
                  <a:cxnSpLocks/>
                  <a:stCxn id="32" idx="6"/>
                  <a:endCxn id="35" idx="2"/>
                </p:cNvCxnSpPr>
                <p:nvPr/>
              </p:nvCxnSpPr>
              <p:spPr>
                <a:xfrm flipV="1">
                  <a:off x="6105150" y="2502017"/>
                  <a:ext cx="237073" cy="172924"/>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4" name="直接箭头连接符 197">
                  <a:extLst>
                    <a:ext uri="{FF2B5EF4-FFF2-40B4-BE49-F238E27FC236}">
                      <a16:creationId xmlns:a16="http://schemas.microsoft.com/office/drawing/2014/main" id="{221CDA60-6E14-2167-D0C3-9C1D5B0DD434}"/>
                    </a:ext>
                  </a:extLst>
                </p:cNvPr>
                <p:cNvCxnSpPr>
                  <a:cxnSpLocks/>
                  <a:stCxn id="32" idx="6"/>
                  <a:endCxn id="36" idx="2"/>
                </p:cNvCxnSpPr>
                <p:nvPr/>
              </p:nvCxnSpPr>
              <p:spPr>
                <a:xfrm>
                  <a:off x="6105150" y="2674941"/>
                  <a:ext cx="237073" cy="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5" name="直接箭头连接符 198">
                  <a:extLst>
                    <a:ext uri="{FF2B5EF4-FFF2-40B4-BE49-F238E27FC236}">
                      <a16:creationId xmlns:a16="http://schemas.microsoft.com/office/drawing/2014/main" id="{0F41F6C6-5922-8456-5778-2D796FA86514}"/>
                    </a:ext>
                  </a:extLst>
                </p:cNvPr>
                <p:cNvCxnSpPr>
                  <a:cxnSpLocks/>
                  <a:stCxn id="32" idx="6"/>
                  <a:endCxn id="37" idx="2"/>
                </p:cNvCxnSpPr>
                <p:nvPr/>
              </p:nvCxnSpPr>
              <p:spPr>
                <a:xfrm>
                  <a:off x="6105150" y="2674941"/>
                  <a:ext cx="237072" cy="171917"/>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6" name="直接箭头连接符 199">
                  <a:extLst>
                    <a:ext uri="{FF2B5EF4-FFF2-40B4-BE49-F238E27FC236}">
                      <a16:creationId xmlns:a16="http://schemas.microsoft.com/office/drawing/2014/main" id="{C4F4AAC0-3CB0-4B3B-E280-B1D2B76960FD}"/>
                    </a:ext>
                  </a:extLst>
                </p:cNvPr>
                <p:cNvCxnSpPr>
                  <a:cxnSpLocks/>
                  <a:stCxn id="33" idx="6"/>
                  <a:endCxn id="34" idx="2"/>
                </p:cNvCxnSpPr>
                <p:nvPr/>
              </p:nvCxnSpPr>
              <p:spPr>
                <a:xfrm flipV="1">
                  <a:off x="6105150" y="2328474"/>
                  <a:ext cx="237073" cy="518385"/>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7" name="直接箭头连接符 200">
                  <a:extLst>
                    <a:ext uri="{FF2B5EF4-FFF2-40B4-BE49-F238E27FC236}">
                      <a16:creationId xmlns:a16="http://schemas.microsoft.com/office/drawing/2014/main" id="{B133DC85-7AE8-FE06-A3F7-5B93BA4A3F33}"/>
                    </a:ext>
                  </a:extLst>
                </p:cNvPr>
                <p:cNvCxnSpPr>
                  <a:cxnSpLocks/>
                  <a:stCxn id="33" idx="6"/>
                  <a:endCxn id="35" idx="2"/>
                </p:cNvCxnSpPr>
                <p:nvPr/>
              </p:nvCxnSpPr>
              <p:spPr>
                <a:xfrm flipV="1">
                  <a:off x="6105150" y="2502017"/>
                  <a:ext cx="237073" cy="344842"/>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8" name="直接箭头连接符 201">
                  <a:extLst>
                    <a:ext uri="{FF2B5EF4-FFF2-40B4-BE49-F238E27FC236}">
                      <a16:creationId xmlns:a16="http://schemas.microsoft.com/office/drawing/2014/main" id="{B8BECFCD-C344-1762-9214-A3463F4023FE}"/>
                    </a:ext>
                  </a:extLst>
                </p:cNvPr>
                <p:cNvCxnSpPr>
                  <a:cxnSpLocks/>
                  <a:stCxn id="33" idx="6"/>
                  <a:endCxn id="36" idx="2"/>
                </p:cNvCxnSpPr>
                <p:nvPr/>
              </p:nvCxnSpPr>
              <p:spPr>
                <a:xfrm flipV="1">
                  <a:off x="6105150" y="2674941"/>
                  <a:ext cx="237073" cy="171917"/>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9" name="直接箭头连接符 202">
                  <a:extLst>
                    <a:ext uri="{FF2B5EF4-FFF2-40B4-BE49-F238E27FC236}">
                      <a16:creationId xmlns:a16="http://schemas.microsoft.com/office/drawing/2014/main" id="{C4503BE4-05B0-4E3A-2040-8B98FF75EB25}"/>
                    </a:ext>
                  </a:extLst>
                </p:cNvPr>
                <p:cNvCxnSpPr>
                  <a:cxnSpLocks/>
                  <a:stCxn id="33" idx="6"/>
                  <a:endCxn id="37" idx="2"/>
                </p:cNvCxnSpPr>
                <p:nvPr/>
              </p:nvCxnSpPr>
              <p:spPr>
                <a:xfrm>
                  <a:off x="6105150" y="2846859"/>
                  <a:ext cx="237073" cy="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0" name="直接箭头连接符 203">
                  <a:extLst>
                    <a:ext uri="{FF2B5EF4-FFF2-40B4-BE49-F238E27FC236}">
                      <a16:creationId xmlns:a16="http://schemas.microsoft.com/office/drawing/2014/main" id="{E9353A83-3948-3248-35B7-6E56F8BFA070}"/>
                    </a:ext>
                  </a:extLst>
                </p:cNvPr>
                <p:cNvCxnSpPr>
                  <a:cxnSpLocks/>
                  <a:stCxn id="34" idx="6"/>
                  <a:endCxn id="41" idx="2"/>
                </p:cNvCxnSpPr>
                <p:nvPr/>
              </p:nvCxnSpPr>
              <p:spPr>
                <a:xfrm>
                  <a:off x="6437122" y="2328474"/>
                  <a:ext cx="189696" cy="256921"/>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1" name="直接箭头连接符 204">
                  <a:extLst>
                    <a:ext uri="{FF2B5EF4-FFF2-40B4-BE49-F238E27FC236}">
                      <a16:creationId xmlns:a16="http://schemas.microsoft.com/office/drawing/2014/main" id="{5B2E09E7-AAAA-3AEA-D02B-150F40D3AFF3}"/>
                    </a:ext>
                  </a:extLst>
                </p:cNvPr>
                <p:cNvCxnSpPr>
                  <a:cxnSpLocks/>
                  <a:stCxn id="35" idx="6"/>
                  <a:endCxn id="41" idx="2"/>
                </p:cNvCxnSpPr>
                <p:nvPr/>
              </p:nvCxnSpPr>
              <p:spPr>
                <a:xfrm>
                  <a:off x="6437122" y="2502017"/>
                  <a:ext cx="189696" cy="83378"/>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2" name="直接箭头连接符 205">
                  <a:extLst>
                    <a:ext uri="{FF2B5EF4-FFF2-40B4-BE49-F238E27FC236}">
                      <a16:creationId xmlns:a16="http://schemas.microsoft.com/office/drawing/2014/main" id="{02158FDD-72A4-F3DE-4531-367C3AA6190C}"/>
                    </a:ext>
                  </a:extLst>
                </p:cNvPr>
                <p:cNvCxnSpPr>
                  <a:cxnSpLocks/>
                  <a:stCxn id="36" idx="6"/>
                  <a:endCxn id="41" idx="2"/>
                </p:cNvCxnSpPr>
                <p:nvPr/>
              </p:nvCxnSpPr>
              <p:spPr>
                <a:xfrm flipV="1">
                  <a:off x="6437122" y="2585395"/>
                  <a:ext cx="189696" cy="89546"/>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3" name="直接箭头连接符 206">
                  <a:extLst>
                    <a:ext uri="{FF2B5EF4-FFF2-40B4-BE49-F238E27FC236}">
                      <a16:creationId xmlns:a16="http://schemas.microsoft.com/office/drawing/2014/main" id="{D77C108A-93FD-C208-682E-674D8A84A8CC}"/>
                    </a:ext>
                  </a:extLst>
                </p:cNvPr>
                <p:cNvCxnSpPr>
                  <a:cxnSpLocks/>
                  <a:stCxn id="37" idx="6"/>
                  <a:endCxn id="41" idx="2"/>
                </p:cNvCxnSpPr>
                <p:nvPr/>
              </p:nvCxnSpPr>
              <p:spPr>
                <a:xfrm flipV="1">
                  <a:off x="6437122" y="2585395"/>
                  <a:ext cx="189696" cy="26146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grpSp>
        </p:grpSp>
        <p:sp>
          <p:nvSpPr>
            <p:cNvPr id="16" name="文本框 15">
              <a:extLst>
                <a:ext uri="{FF2B5EF4-FFF2-40B4-BE49-F238E27FC236}">
                  <a16:creationId xmlns:a16="http://schemas.microsoft.com/office/drawing/2014/main" id="{3701A66E-E894-FA20-74F0-520F9926EF82}"/>
                </a:ext>
              </a:extLst>
            </p:cNvPr>
            <p:cNvSpPr txBox="1"/>
            <p:nvPr/>
          </p:nvSpPr>
          <p:spPr>
            <a:xfrm>
              <a:off x="5904886" y="3223634"/>
              <a:ext cx="444352" cy="300852"/>
            </a:xfrm>
            <a:prstGeom prst="rect">
              <a:avLst/>
            </a:prstGeom>
            <a:noFill/>
          </p:spPr>
          <p:txBody>
            <a:bodyPr wrap="none" rtlCol="0">
              <a:spAutoFit/>
            </a:bodyPr>
            <a:lstStyle/>
            <a:p>
              <a:r>
                <a:rPr lang="en-US" altLang="zh-CN" sz="1355" dirty="0">
                  <a:latin typeface="黑体" panose="02010609060101010101" pitchFamily="49" charset="-122"/>
                  <a:ea typeface="黑体" panose="02010609060101010101" pitchFamily="49" charset="-122"/>
                </a:rPr>
                <a:t>LLM</a:t>
              </a:r>
              <a:endParaRPr lang="zh-CN" altLang="en-US" sz="1355" dirty="0">
                <a:latin typeface="黑体" panose="02010609060101010101" pitchFamily="49" charset="-122"/>
                <a:ea typeface="黑体" panose="02010609060101010101" pitchFamily="49" charset="-122"/>
              </a:endParaRPr>
            </a:p>
          </p:txBody>
        </p:sp>
        <p:sp>
          <p:nvSpPr>
            <p:cNvPr id="17" name="矩形: 圆角 2">
              <a:extLst>
                <a:ext uri="{FF2B5EF4-FFF2-40B4-BE49-F238E27FC236}">
                  <a16:creationId xmlns:a16="http://schemas.microsoft.com/office/drawing/2014/main" id="{224E704E-E8EE-359C-82A3-79DA8548BEA1}"/>
                </a:ext>
              </a:extLst>
            </p:cNvPr>
            <p:cNvSpPr>
              <a:spLocks/>
            </p:cNvSpPr>
            <p:nvPr/>
          </p:nvSpPr>
          <p:spPr>
            <a:xfrm>
              <a:off x="4113181" y="2082312"/>
              <a:ext cx="1330961" cy="1482468"/>
            </a:xfrm>
            <a:custGeom>
              <a:avLst/>
              <a:gdLst>
                <a:gd name="connsiteX0" fmla="*/ 0 w 1330961"/>
                <a:gd name="connsiteY0" fmla="*/ 52560 h 1482468"/>
                <a:gd name="connsiteX1" fmla="*/ 52560 w 1330961"/>
                <a:gd name="connsiteY1" fmla="*/ 0 h 1482468"/>
                <a:gd name="connsiteX2" fmla="*/ 485690 w 1330961"/>
                <a:gd name="connsiteY2" fmla="*/ 0 h 1482468"/>
                <a:gd name="connsiteX3" fmla="*/ 894304 w 1330961"/>
                <a:gd name="connsiteY3" fmla="*/ 0 h 1482468"/>
                <a:gd name="connsiteX4" fmla="*/ 1278401 w 1330961"/>
                <a:gd name="connsiteY4" fmla="*/ 0 h 1482468"/>
                <a:gd name="connsiteX5" fmla="*/ 1330961 w 1330961"/>
                <a:gd name="connsiteY5" fmla="*/ 52560 h 1482468"/>
                <a:gd name="connsiteX6" fmla="*/ 1330961 w 1330961"/>
                <a:gd name="connsiteY6" fmla="*/ 497903 h 1482468"/>
                <a:gd name="connsiteX7" fmla="*/ 1330961 w 1330961"/>
                <a:gd name="connsiteY7" fmla="*/ 943245 h 1482468"/>
                <a:gd name="connsiteX8" fmla="*/ 1330961 w 1330961"/>
                <a:gd name="connsiteY8" fmla="*/ 1429908 h 1482468"/>
                <a:gd name="connsiteX9" fmla="*/ 1278401 w 1330961"/>
                <a:gd name="connsiteY9" fmla="*/ 1482468 h 1482468"/>
                <a:gd name="connsiteX10" fmla="*/ 845271 w 1330961"/>
                <a:gd name="connsiteY10" fmla="*/ 1482468 h 1482468"/>
                <a:gd name="connsiteX11" fmla="*/ 424398 w 1330961"/>
                <a:gd name="connsiteY11" fmla="*/ 1482468 h 1482468"/>
                <a:gd name="connsiteX12" fmla="*/ 52560 w 1330961"/>
                <a:gd name="connsiteY12" fmla="*/ 1482468 h 1482468"/>
                <a:gd name="connsiteX13" fmla="*/ 0 w 1330961"/>
                <a:gd name="connsiteY13" fmla="*/ 1429908 h 1482468"/>
                <a:gd name="connsiteX14" fmla="*/ 0 w 1330961"/>
                <a:gd name="connsiteY14" fmla="*/ 970792 h 1482468"/>
                <a:gd name="connsiteX15" fmla="*/ 0 w 1330961"/>
                <a:gd name="connsiteY15" fmla="*/ 539223 h 1482468"/>
                <a:gd name="connsiteX16" fmla="*/ 0 w 1330961"/>
                <a:gd name="connsiteY16" fmla="*/ 52560 h 148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61" h="1482468" fill="none" extrusionOk="0">
                  <a:moveTo>
                    <a:pt x="0" y="52560"/>
                  </a:moveTo>
                  <a:cubicBezTo>
                    <a:pt x="-1458" y="21447"/>
                    <a:pt x="23901" y="7147"/>
                    <a:pt x="52560" y="0"/>
                  </a:cubicBezTo>
                  <a:cubicBezTo>
                    <a:pt x="243853" y="-50714"/>
                    <a:pt x="358760" y="7090"/>
                    <a:pt x="485690" y="0"/>
                  </a:cubicBezTo>
                  <a:cubicBezTo>
                    <a:pt x="612620" y="-7090"/>
                    <a:pt x="775640" y="29249"/>
                    <a:pt x="894304" y="0"/>
                  </a:cubicBezTo>
                  <a:cubicBezTo>
                    <a:pt x="1012968" y="-29249"/>
                    <a:pt x="1126988" y="30706"/>
                    <a:pt x="1278401" y="0"/>
                  </a:cubicBezTo>
                  <a:cubicBezTo>
                    <a:pt x="1308584" y="1094"/>
                    <a:pt x="1329216" y="30313"/>
                    <a:pt x="1330961" y="52560"/>
                  </a:cubicBezTo>
                  <a:cubicBezTo>
                    <a:pt x="1336163" y="210415"/>
                    <a:pt x="1329031" y="385832"/>
                    <a:pt x="1330961" y="497903"/>
                  </a:cubicBezTo>
                  <a:cubicBezTo>
                    <a:pt x="1332891" y="609974"/>
                    <a:pt x="1291730" y="785365"/>
                    <a:pt x="1330961" y="943245"/>
                  </a:cubicBezTo>
                  <a:cubicBezTo>
                    <a:pt x="1370192" y="1101125"/>
                    <a:pt x="1274793" y="1212248"/>
                    <a:pt x="1330961" y="1429908"/>
                  </a:cubicBezTo>
                  <a:cubicBezTo>
                    <a:pt x="1335578" y="1461401"/>
                    <a:pt x="1305839" y="1481310"/>
                    <a:pt x="1278401" y="1482468"/>
                  </a:cubicBezTo>
                  <a:cubicBezTo>
                    <a:pt x="1094614" y="1505985"/>
                    <a:pt x="1018798" y="1466857"/>
                    <a:pt x="845271" y="1482468"/>
                  </a:cubicBezTo>
                  <a:cubicBezTo>
                    <a:pt x="671744" y="1498079"/>
                    <a:pt x="630977" y="1451474"/>
                    <a:pt x="424398" y="1482468"/>
                  </a:cubicBezTo>
                  <a:cubicBezTo>
                    <a:pt x="217819" y="1513462"/>
                    <a:pt x="139229" y="1472143"/>
                    <a:pt x="52560" y="1482468"/>
                  </a:cubicBezTo>
                  <a:cubicBezTo>
                    <a:pt x="29771" y="1483870"/>
                    <a:pt x="3016" y="1460146"/>
                    <a:pt x="0" y="1429908"/>
                  </a:cubicBezTo>
                  <a:cubicBezTo>
                    <a:pt x="-30657" y="1294786"/>
                    <a:pt x="10006" y="1085557"/>
                    <a:pt x="0" y="970792"/>
                  </a:cubicBezTo>
                  <a:cubicBezTo>
                    <a:pt x="-10006" y="856027"/>
                    <a:pt x="51768" y="654009"/>
                    <a:pt x="0" y="539223"/>
                  </a:cubicBezTo>
                  <a:cubicBezTo>
                    <a:pt x="-51768" y="424437"/>
                    <a:pt x="27205" y="221742"/>
                    <a:pt x="0" y="52560"/>
                  </a:cubicBezTo>
                  <a:close/>
                </a:path>
                <a:path w="1330961" h="1482468" stroke="0" extrusionOk="0">
                  <a:moveTo>
                    <a:pt x="0" y="52560"/>
                  </a:moveTo>
                  <a:cubicBezTo>
                    <a:pt x="-5851" y="22012"/>
                    <a:pt x="22938" y="1678"/>
                    <a:pt x="52560" y="0"/>
                  </a:cubicBezTo>
                  <a:cubicBezTo>
                    <a:pt x="151833" y="-28958"/>
                    <a:pt x="281495" y="10621"/>
                    <a:pt x="461174" y="0"/>
                  </a:cubicBezTo>
                  <a:cubicBezTo>
                    <a:pt x="640853" y="-10621"/>
                    <a:pt x="791052" y="18753"/>
                    <a:pt x="882046" y="0"/>
                  </a:cubicBezTo>
                  <a:cubicBezTo>
                    <a:pt x="973040" y="-18753"/>
                    <a:pt x="1139849" y="21762"/>
                    <a:pt x="1278401" y="0"/>
                  </a:cubicBezTo>
                  <a:cubicBezTo>
                    <a:pt x="1304404" y="7772"/>
                    <a:pt x="1339234" y="25236"/>
                    <a:pt x="1330961" y="52560"/>
                  </a:cubicBezTo>
                  <a:cubicBezTo>
                    <a:pt x="1353135" y="196973"/>
                    <a:pt x="1305001" y="384616"/>
                    <a:pt x="1330961" y="539223"/>
                  </a:cubicBezTo>
                  <a:cubicBezTo>
                    <a:pt x="1356921" y="693830"/>
                    <a:pt x="1279532" y="914941"/>
                    <a:pt x="1330961" y="1025886"/>
                  </a:cubicBezTo>
                  <a:cubicBezTo>
                    <a:pt x="1382390" y="1136831"/>
                    <a:pt x="1314608" y="1252932"/>
                    <a:pt x="1330961" y="1429908"/>
                  </a:cubicBezTo>
                  <a:cubicBezTo>
                    <a:pt x="1335635" y="1460414"/>
                    <a:pt x="1309948" y="1486628"/>
                    <a:pt x="1278401" y="1482468"/>
                  </a:cubicBezTo>
                  <a:cubicBezTo>
                    <a:pt x="1106525" y="1505989"/>
                    <a:pt x="1026141" y="1435937"/>
                    <a:pt x="845271" y="1482468"/>
                  </a:cubicBezTo>
                  <a:cubicBezTo>
                    <a:pt x="664401" y="1528999"/>
                    <a:pt x="598880" y="1475421"/>
                    <a:pt x="473432" y="1482468"/>
                  </a:cubicBezTo>
                  <a:cubicBezTo>
                    <a:pt x="347984" y="1489515"/>
                    <a:pt x="137618" y="1474908"/>
                    <a:pt x="52560" y="1482468"/>
                  </a:cubicBezTo>
                  <a:cubicBezTo>
                    <a:pt x="23558" y="1485919"/>
                    <a:pt x="5733" y="1461938"/>
                    <a:pt x="0" y="1429908"/>
                  </a:cubicBezTo>
                  <a:cubicBezTo>
                    <a:pt x="-50086" y="1304357"/>
                    <a:pt x="28927" y="1176975"/>
                    <a:pt x="0" y="957019"/>
                  </a:cubicBezTo>
                  <a:cubicBezTo>
                    <a:pt x="-28927" y="737063"/>
                    <a:pt x="12471" y="665554"/>
                    <a:pt x="0" y="511676"/>
                  </a:cubicBezTo>
                  <a:cubicBezTo>
                    <a:pt x="-12471" y="357798"/>
                    <a:pt x="17261" y="161040"/>
                    <a:pt x="0" y="52560"/>
                  </a:cubicBezTo>
                  <a:close/>
                </a:path>
              </a:pathLst>
            </a:custGeom>
            <a:solidFill>
              <a:srgbClr val="FAFAFA"/>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16" dirty="0"/>
            </a:p>
          </p:txBody>
        </p:sp>
        <p:sp>
          <p:nvSpPr>
            <p:cNvPr id="18" name="矩形: 圆角 2">
              <a:extLst>
                <a:ext uri="{FF2B5EF4-FFF2-40B4-BE49-F238E27FC236}">
                  <a16:creationId xmlns:a16="http://schemas.microsoft.com/office/drawing/2014/main" id="{A14DDCB5-FA18-DE80-7F16-9495A8703F72}"/>
                </a:ext>
              </a:extLst>
            </p:cNvPr>
            <p:cNvSpPr>
              <a:spLocks/>
            </p:cNvSpPr>
            <p:nvPr/>
          </p:nvSpPr>
          <p:spPr>
            <a:xfrm>
              <a:off x="3960781" y="1929912"/>
              <a:ext cx="1352783" cy="1503256"/>
            </a:xfrm>
            <a:custGeom>
              <a:avLst/>
              <a:gdLst>
                <a:gd name="connsiteX0" fmla="*/ 0 w 1352783"/>
                <a:gd name="connsiteY0" fmla="*/ 53421 h 1503256"/>
                <a:gd name="connsiteX1" fmla="*/ 53421 w 1352783"/>
                <a:gd name="connsiteY1" fmla="*/ 0 h 1503256"/>
                <a:gd name="connsiteX2" fmla="*/ 493653 w 1352783"/>
                <a:gd name="connsiteY2" fmla="*/ 0 h 1503256"/>
                <a:gd name="connsiteX3" fmla="*/ 908967 w 1352783"/>
                <a:gd name="connsiteY3" fmla="*/ 0 h 1503256"/>
                <a:gd name="connsiteX4" fmla="*/ 1299362 w 1352783"/>
                <a:gd name="connsiteY4" fmla="*/ 0 h 1503256"/>
                <a:gd name="connsiteX5" fmla="*/ 1352783 w 1352783"/>
                <a:gd name="connsiteY5" fmla="*/ 53421 h 1503256"/>
                <a:gd name="connsiteX6" fmla="*/ 1352783 w 1352783"/>
                <a:gd name="connsiteY6" fmla="*/ 504928 h 1503256"/>
                <a:gd name="connsiteX7" fmla="*/ 1352783 w 1352783"/>
                <a:gd name="connsiteY7" fmla="*/ 956435 h 1503256"/>
                <a:gd name="connsiteX8" fmla="*/ 1352783 w 1352783"/>
                <a:gd name="connsiteY8" fmla="*/ 1449835 h 1503256"/>
                <a:gd name="connsiteX9" fmla="*/ 1299362 w 1352783"/>
                <a:gd name="connsiteY9" fmla="*/ 1503256 h 1503256"/>
                <a:gd name="connsiteX10" fmla="*/ 859130 w 1352783"/>
                <a:gd name="connsiteY10" fmla="*/ 1503256 h 1503256"/>
                <a:gd name="connsiteX11" fmla="*/ 431356 w 1352783"/>
                <a:gd name="connsiteY11" fmla="*/ 1503256 h 1503256"/>
                <a:gd name="connsiteX12" fmla="*/ 53421 w 1352783"/>
                <a:gd name="connsiteY12" fmla="*/ 1503256 h 1503256"/>
                <a:gd name="connsiteX13" fmla="*/ 0 w 1352783"/>
                <a:gd name="connsiteY13" fmla="*/ 1449835 h 1503256"/>
                <a:gd name="connsiteX14" fmla="*/ 0 w 1352783"/>
                <a:gd name="connsiteY14" fmla="*/ 984364 h 1503256"/>
                <a:gd name="connsiteX15" fmla="*/ 0 w 1352783"/>
                <a:gd name="connsiteY15" fmla="*/ 546821 h 1503256"/>
                <a:gd name="connsiteX16" fmla="*/ 0 w 1352783"/>
                <a:gd name="connsiteY16" fmla="*/ 53421 h 150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2783" h="1503256" fill="none" extrusionOk="0">
                  <a:moveTo>
                    <a:pt x="0" y="53421"/>
                  </a:moveTo>
                  <a:cubicBezTo>
                    <a:pt x="-4604" y="17333"/>
                    <a:pt x="24098" y="3495"/>
                    <a:pt x="53421" y="0"/>
                  </a:cubicBezTo>
                  <a:cubicBezTo>
                    <a:pt x="215090" y="-35217"/>
                    <a:pt x="307832" y="26813"/>
                    <a:pt x="493653" y="0"/>
                  </a:cubicBezTo>
                  <a:cubicBezTo>
                    <a:pt x="679474" y="-26813"/>
                    <a:pt x="771050" y="18104"/>
                    <a:pt x="908967" y="0"/>
                  </a:cubicBezTo>
                  <a:cubicBezTo>
                    <a:pt x="1046884" y="-18104"/>
                    <a:pt x="1204166" y="23299"/>
                    <a:pt x="1299362" y="0"/>
                  </a:cubicBezTo>
                  <a:cubicBezTo>
                    <a:pt x="1332165" y="3125"/>
                    <a:pt x="1351614" y="28461"/>
                    <a:pt x="1352783" y="53421"/>
                  </a:cubicBezTo>
                  <a:cubicBezTo>
                    <a:pt x="1353570" y="204106"/>
                    <a:pt x="1332039" y="329854"/>
                    <a:pt x="1352783" y="504928"/>
                  </a:cubicBezTo>
                  <a:cubicBezTo>
                    <a:pt x="1373527" y="680002"/>
                    <a:pt x="1315900" y="843670"/>
                    <a:pt x="1352783" y="956435"/>
                  </a:cubicBezTo>
                  <a:cubicBezTo>
                    <a:pt x="1389666" y="1069200"/>
                    <a:pt x="1297454" y="1229311"/>
                    <a:pt x="1352783" y="1449835"/>
                  </a:cubicBezTo>
                  <a:cubicBezTo>
                    <a:pt x="1355205" y="1480632"/>
                    <a:pt x="1322885" y="1498899"/>
                    <a:pt x="1299362" y="1503256"/>
                  </a:cubicBezTo>
                  <a:cubicBezTo>
                    <a:pt x="1106468" y="1510168"/>
                    <a:pt x="1024962" y="1466722"/>
                    <a:pt x="859130" y="1503256"/>
                  </a:cubicBezTo>
                  <a:cubicBezTo>
                    <a:pt x="693298" y="1539790"/>
                    <a:pt x="518895" y="1488399"/>
                    <a:pt x="431356" y="1503256"/>
                  </a:cubicBezTo>
                  <a:cubicBezTo>
                    <a:pt x="343817" y="1518113"/>
                    <a:pt x="143890" y="1500575"/>
                    <a:pt x="53421" y="1503256"/>
                  </a:cubicBezTo>
                  <a:cubicBezTo>
                    <a:pt x="32170" y="1505111"/>
                    <a:pt x="7332" y="1482280"/>
                    <a:pt x="0" y="1449835"/>
                  </a:cubicBezTo>
                  <a:cubicBezTo>
                    <a:pt x="-49943" y="1250077"/>
                    <a:pt x="26965" y="1085712"/>
                    <a:pt x="0" y="984364"/>
                  </a:cubicBezTo>
                  <a:cubicBezTo>
                    <a:pt x="-26965" y="883016"/>
                    <a:pt x="22245" y="700391"/>
                    <a:pt x="0" y="546821"/>
                  </a:cubicBezTo>
                  <a:cubicBezTo>
                    <a:pt x="-22245" y="393251"/>
                    <a:pt x="22189" y="194878"/>
                    <a:pt x="0" y="53421"/>
                  </a:cubicBezTo>
                  <a:close/>
                </a:path>
                <a:path w="1352783" h="1503256" stroke="0" extrusionOk="0">
                  <a:moveTo>
                    <a:pt x="0" y="53421"/>
                  </a:moveTo>
                  <a:cubicBezTo>
                    <a:pt x="-2211" y="23343"/>
                    <a:pt x="21250" y="7531"/>
                    <a:pt x="53421" y="0"/>
                  </a:cubicBezTo>
                  <a:cubicBezTo>
                    <a:pt x="231711" y="-29765"/>
                    <a:pt x="363876" y="37388"/>
                    <a:pt x="468735" y="0"/>
                  </a:cubicBezTo>
                  <a:cubicBezTo>
                    <a:pt x="573594" y="-37388"/>
                    <a:pt x="785407" y="29907"/>
                    <a:pt x="896508" y="0"/>
                  </a:cubicBezTo>
                  <a:cubicBezTo>
                    <a:pt x="1007609" y="-29907"/>
                    <a:pt x="1165933" y="17519"/>
                    <a:pt x="1299362" y="0"/>
                  </a:cubicBezTo>
                  <a:cubicBezTo>
                    <a:pt x="1325748" y="8011"/>
                    <a:pt x="1353626" y="24091"/>
                    <a:pt x="1352783" y="53421"/>
                  </a:cubicBezTo>
                  <a:cubicBezTo>
                    <a:pt x="1354715" y="202110"/>
                    <a:pt x="1344414" y="401116"/>
                    <a:pt x="1352783" y="546821"/>
                  </a:cubicBezTo>
                  <a:cubicBezTo>
                    <a:pt x="1361152" y="692526"/>
                    <a:pt x="1310651" y="811617"/>
                    <a:pt x="1352783" y="1040220"/>
                  </a:cubicBezTo>
                  <a:cubicBezTo>
                    <a:pt x="1394915" y="1268823"/>
                    <a:pt x="1325993" y="1325818"/>
                    <a:pt x="1352783" y="1449835"/>
                  </a:cubicBezTo>
                  <a:cubicBezTo>
                    <a:pt x="1359655" y="1481513"/>
                    <a:pt x="1332485" y="1509232"/>
                    <a:pt x="1299362" y="1503256"/>
                  </a:cubicBezTo>
                  <a:cubicBezTo>
                    <a:pt x="1142002" y="1535896"/>
                    <a:pt x="949257" y="1498024"/>
                    <a:pt x="859130" y="1503256"/>
                  </a:cubicBezTo>
                  <a:cubicBezTo>
                    <a:pt x="769003" y="1508488"/>
                    <a:pt x="662445" y="1499413"/>
                    <a:pt x="481194" y="1503256"/>
                  </a:cubicBezTo>
                  <a:cubicBezTo>
                    <a:pt x="299943" y="1507099"/>
                    <a:pt x="163606" y="1460615"/>
                    <a:pt x="53421" y="1503256"/>
                  </a:cubicBezTo>
                  <a:cubicBezTo>
                    <a:pt x="23963" y="1509315"/>
                    <a:pt x="5840" y="1482397"/>
                    <a:pt x="0" y="1449835"/>
                  </a:cubicBezTo>
                  <a:cubicBezTo>
                    <a:pt x="-35193" y="1275558"/>
                    <a:pt x="11739" y="1107327"/>
                    <a:pt x="0" y="970400"/>
                  </a:cubicBezTo>
                  <a:cubicBezTo>
                    <a:pt x="-11739" y="833473"/>
                    <a:pt x="6725" y="637221"/>
                    <a:pt x="0" y="518892"/>
                  </a:cubicBezTo>
                  <a:cubicBezTo>
                    <a:pt x="-6725" y="400563"/>
                    <a:pt x="33675" y="196527"/>
                    <a:pt x="0" y="53421"/>
                  </a:cubicBezTo>
                  <a:close/>
                </a:path>
              </a:pathLst>
            </a:custGeom>
            <a:solidFill>
              <a:srgbClr val="FAFAFA"/>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16" dirty="0"/>
            </a:p>
          </p:txBody>
        </p:sp>
        <p:sp>
          <p:nvSpPr>
            <p:cNvPr id="19" name="文本框 18">
              <a:extLst>
                <a:ext uri="{FF2B5EF4-FFF2-40B4-BE49-F238E27FC236}">
                  <a16:creationId xmlns:a16="http://schemas.microsoft.com/office/drawing/2014/main" id="{5808B177-6F23-3605-E8C5-6DCA4C0DA381}"/>
                </a:ext>
              </a:extLst>
            </p:cNvPr>
            <p:cNvSpPr txBox="1"/>
            <p:nvPr/>
          </p:nvSpPr>
          <p:spPr>
            <a:xfrm>
              <a:off x="3955846" y="2091387"/>
              <a:ext cx="1316794" cy="461665"/>
            </a:xfrm>
            <a:prstGeom prst="rect">
              <a:avLst/>
            </a:prstGeom>
            <a:noFill/>
          </p:spPr>
          <p:txBody>
            <a:bodyPr wrap="square" rtlCol="0">
              <a:spAutoFit/>
            </a:bodyPr>
            <a:lstStyle/>
            <a:p>
              <a:r>
                <a:rPr kumimoji="1" lang="en-US" altLang="zh-CN" sz="800" b="1" dirty="0"/>
                <a:t>Prompt</a:t>
              </a:r>
              <a:r>
                <a:rPr kumimoji="1" lang="en-US" altLang="zh-CN" sz="800" dirty="0"/>
                <a:t> What is the most popular technique in context learning of LLM </a:t>
              </a:r>
              <a:endParaRPr kumimoji="1" lang="zh-CN" altLang="en-US" sz="800" dirty="0"/>
            </a:p>
          </p:txBody>
        </p:sp>
        <p:sp>
          <p:nvSpPr>
            <p:cNvPr id="20" name="文本框 19">
              <a:extLst>
                <a:ext uri="{FF2B5EF4-FFF2-40B4-BE49-F238E27FC236}">
                  <a16:creationId xmlns:a16="http://schemas.microsoft.com/office/drawing/2014/main" id="{7BD4A85C-FEB6-5B82-04BD-1BE5838F9B2C}"/>
                </a:ext>
              </a:extLst>
            </p:cNvPr>
            <p:cNvSpPr txBox="1"/>
            <p:nvPr/>
          </p:nvSpPr>
          <p:spPr>
            <a:xfrm>
              <a:off x="3944201" y="2577523"/>
              <a:ext cx="1181736" cy="215444"/>
            </a:xfrm>
            <a:prstGeom prst="rect">
              <a:avLst/>
            </a:prstGeom>
            <a:noFill/>
          </p:spPr>
          <p:txBody>
            <a:bodyPr wrap="square" rtlCol="0">
              <a:spAutoFit/>
            </a:bodyPr>
            <a:lstStyle/>
            <a:p>
              <a:r>
                <a:rPr lang="en" altLang="zh-CN" sz="800" b="1" dirty="0"/>
                <a:t>Retrieve</a:t>
              </a:r>
              <a:r>
                <a:rPr lang="en" altLang="zh-CN" sz="800" dirty="0"/>
                <a:t> K documents</a:t>
              </a:r>
              <a:endParaRPr kumimoji="1" lang="zh-CN" altLang="en-US" sz="800" dirty="0"/>
            </a:p>
          </p:txBody>
        </p:sp>
        <p:sp>
          <p:nvSpPr>
            <p:cNvPr id="21" name="七边形 20">
              <a:extLst>
                <a:ext uri="{FF2B5EF4-FFF2-40B4-BE49-F238E27FC236}">
                  <a16:creationId xmlns:a16="http://schemas.microsoft.com/office/drawing/2014/main" id="{DE88AC86-2CD9-2FED-16BD-8C51D51DCAB6}"/>
                </a:ext>
              </a:extLst>
            </p:cNvPr>
            <p:cNvSpPr/>
            <p:nvPr/>
          </p:nvSpPr>
          <p:spPr>
            <a:xfrm>
              <a:off x="4481137" y="2818143"/>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1</a:t>
              </a:r>
              <a:endParaRPr kumimoji="1" lang="zh-CN" altLang="en-US" sz="800" dirty="0"/>
            </a:p>
          </p:txBody>
        </p:sp>
        <p:sp>
          <p:nvSpPr>
            <p:cNvPr id="22" name="七边形 21">
              <a:extLst>
                <a:ext uri="{FF2B5EF4-FFF2-40B4-BE49-F238E27FC236}">
                  <a16:creationId xmlns:a16="http://schemas.microsoft.com/office/drawing/2014/main" id="{33E9EB31-10AB-1B1F-80D0-A1E36BB6F2B1}"/>
                </a:ext>
              </a:extLst>
            </p:cNvPr>
            <p:cNvSpPr/>
            <p:nvPr/>
          </p:nvSpPr>
          <p:spPr>
            <a:xfrm>
              <a:off x="4692646" y="2820659"/>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2</a:t>
              </a:r>
              <a:endParaRPr kumimoji="1" lang="zh-CN" altLang="en-US" sz="800" dirty="0"/>
            </a:p>
          </p:txBody>
        </p:sp>
        <p:sp>
          <p:nvSpPr>
            <p:cNvPr id="23" name="七边形 22">
              <a:extLst>
                <a:ext uri="{FF2B5EF4-FFF2-40B4-BE49-F238E27FC236}">
                  <a16:creationId xmlns:a16="http://schemas.microsoft.com/office/drawing/2014/main" id="{C1585995-B122-2710-114C-511DE26A8AC4}"/>
                </a:ext>
              </a:extLst>
            </p:cNvPr>
            <p:cNvSpPr/>
            <p:nvPr/>
          </p:nvSpPr>
          <p:spPr>
            <a:xfrm>
              <a:off x="4929595" y="2824888"/>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3</a:t>
              </a:r>
              <a:endParaRPr kumimoji="1" lang="zh-CN" altLang="en-US" sz="800" dirty="0"/>
            </a:p>
          </p:txBody>
        </p:sp>
        <p:sp>
          <p:nvSpPr>
            <p:cNvPr id="24" name="文本框 23">
              <a:extLst>
                <a:ext uri="{FF2B5EF4-FFF2-40B4-BE49-F238E27FC236}">
                  <a16:creationId xmlns:a16="http://schemas.microsoft.com/office/drawing/2014/main" id="{6868A30E-3683-DE7A-D4E7-13DA8D997C22}"/>
                </a:ext>
              </a:extLst>
            </p:cNvPr>
            <p:cNvSpPr txBox="1"/>
            <p:nvPr/>
          </p:nvSpPr>
          <p:spPr>
            <a:xfrm>
              <a:off x="3957994" y="2943307"/>
              <a:ext cx="1316794" cy="215444"/>
            </a:xfrm>
            <a:prstGeom prst="rect">
              <a:avLst/>
            </a:prstGeom>
            <a:noFill/>
          </p:spPr>
          <p:txBody>
            <a:bodyPr wrap="square" rtlCol="0">
              <a:spAutoFit/>
            </a:bodyPr>
            <a:lstStyle/>
            <a:p>
              <a:r>
                <a:rPr kumimoji="1" lang="en-US" altLang="zh-CN" sz="800" b="1" dirty="0">
                  <a:solidFill>
                    <a:srgbClr val="FF0000"/>
                  </a:solidFill>
                </a:rPr>
                <a:t>Prompt</a:t>
              </a:r>
              <a:r>
                <a:rPr kumimoji="1" lang="en-US" altLang="zh-CN" sz="800" b="1" dirty="0"/>
                <a:t> = Prompt +  </a:t>
              </a:r>
              <a:endParaRPr kumimoji="1" lang="zh-CN" altLang="en-US" sz="800" dirty="0"/>
            </a:p>
          </p:txBody>
        </p:sp>
        <p:sp>
          <p:nvSpPr>
            <p:cNvPr id="25" name="七边形 24">
              <a:extLst>
                <a:ext uri="{FF2B5EF4-FFF2-40B4-BE49-F238E27FC236}">
                  <a16:creationId xmlns:a16="http://schemas.microsoft.com/office/drawing/2014/main" id="{27775A4B-4FCD-B528-D7FB-508CB16F759B}"/>
                </a:ext>
              </a:extLst>
            </p:cNvPr>
            <p:cNvSpPr/>
            <p:nvPr/>
          </p:nvSpPr>
          <p:spPr>
            <a:xfrm>
              <a:off x="4444528" y="3117157"/>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1</a:t>
              </a:r>
              <a:endParaRPr kumimoji="1" lang="zh-CN" altLang="en-US" sz="800" dirty="0"/>
            </a:p>
          </p:txBody>
        </p:sp>
        <p:sp>
          <p:nvSpPr>
            <p:cNvPr id="26" name="七边形 25">
              <a:extLst>
                <a:ext uri="{FF2B5EF4-FFF2-40B4-BE49-F238E27FC236}">
                  <a16:creationId xmlns:a16="http://schemas.microsoft.com/office/drawing/2014/main" id="{0CE220A1-1971-2D64-AC42-047648958389}"/>
                </a:ext>
              </a:extLst>
            </p:cNvPr>
            <p:cNvSpPr/>
            <p:nvPr/>
          </p:nvSpPr>
          <p:spPr>
            <a:xfrm>
              <a:off x="4658599" y="3121277"/>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2</a:t>
              </a:r>
              <a:endParaRPr kumimoji="1" lang="zh-CN" altLang="en-US" sz="800" dirty="0"/>
            </a:p>
          </p:txBody>
        </p:sp>
        <p:sp>
          <p:nvSpPr>
            <p:cNvPr id="27" name="七边形 26">
              <a:extLst>
                <a:ext uri="{FF2B5EF4-FFF2-40B4-BE49-F238E27FC236}">
                  <a16:creationId xmlns:a16="http://schemas.microsoft.com/office/drawing/2014/main" id="{982E5A00-66F4-9E7A-E343-783F5D397A69}"/>
                </a:ext>
              </a:extLst>
            </p:cNvPr>
            <p:cNvSpPr/>
            <p:nvPr/>
          </p:nvSpPr>
          <p:spPr>
            <a:xfrm>
              <a:off x="4872670" y="3112618"/>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3</a:t>
              </a:r>
              <a:endParaRPr kumimoji="1" lang="zh-CN" altLang="en-US" sz="800" dirty="0"/>
            </a:p>
          </p:txBody>
        </p:sp>
      </p:grpSp>
      <p:pic>
        <p:nvPicPr>
          <p:cNvPr id="74" name="图形 73" descr="线箭头: 顺时针曲线 纯色填充">
            <a:extLst>
              <a:ext uri="{FF2B5EF4-FFF2-40B4-BE49-F238E27FC236}">
                <a16:creationId xmlns:a16="http://schemas.microsoft.com/office/drawing/2014/main" id="{0D3B6F4C-90EA-21A4-7984-5356C6751E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691601">
            <a:off x="2173143" y="2658330"/>
            <a:ext cx="1028811" cy="2587002"/>
          </a:xfrm>
          <a:prstGeom prst="rect">
            <a:avLst/>
          </a:prstGeom>
        </p:spPr>
      </p:pic>
      <p:sp>
        <p:nvSpPr>
          <p:cNvPr id="75" name="文本框 74">
            <a:extLst>
              <a:ext uri="{FF2B5EF4-FFF2-40B4-BE49-F238E27FC236}">
                <a16:creationId xmlns:a16="http://schemas.microsoft.com/office/drawing/2014/main" id="{131DB558-13F7-7CBA-14A3-E241A28B1418}"/>
              </a:ext>
            </a:extLst>
          </p:cNvPr>
          <p:cNvSpPr txBox="1"/>
          <p:nvPr/>
        </p:nvSpPr>
        <p:spPr>
          <a:xfrm>
            <a:off x="10779431" y="3945035"/>
            <a:ext cx="184731" cy="369332"/>
          </a:xfrm>
          <a:prstGeom prst="rect">
            <a:avLst/>
          </a:prstGeom>
          <a:noFill/>
        </p:spPr>
        <p:txBody>
          <a:bodyPr wrap="none" rtlCol="0">
            <a:spAutoFit/>
          </a:bodyPr>
          <a:lstStyle/>
          <a:p>
            <a:endParaRPr kumimoji="1" lang="zh-CN" altLang="en-US" dirty="0"/>
          </a:p>
        </p:txBody>
      </p:sp>
      <p:sp>
        <p:nvSpPr>
          <p:cNvPr id="76" name="箭头: 左 97">
            <a:extLst>
              <a:ext uri="{FF2B5EF4-FFF2-40B4-BE49-F238E27FC236}">
                <a16:creationId xmlns:a16="http://schemas.microsoft.com/office/drawing/2014/main" id="{9060F5DB-5853-9DDA-1FC2-670742A2C295}"/>
              </a:ext>
            </a:extLst>
          </p:cNvPr>
          <p:cNvSpPr/>
          <p:nvPr/>
        </p:nvSpPr>
        <p:spPr>
          <a:xfrm rot="16200000">
            <a:off x="5453761" y="1936605"/>
            <a:ext cx="390196" cy="333479"/>
          </a:xfrm>
          <a:prstGeom prst="leftArrow">
            <a:avLst/>
          </a:prstGeom>
          <a:solidFill>
            <a:srgbClr val="C6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77" name="矩形: 圆角 8">
            <a:extLst>
              <a:ext uri="{FF2B5EF4-FFF2-40B4-BE49-F238E27FC236}">
                <a16:creationId xmlns:a16="http://schemas.microsoft.com/office/drawing/2014/main" id="{2C0BB2F7-7FA1-DE14-2A73-021B18441D79}"/>
              </a:ext>
            </a:extLst>
          </p:cNvPr>
          <p:cNvSpPr/>
          <p:nvPr/>
        </p:nvSpPr>
        <p:spPr>
          <a:xfrm>
            <a:off x="4861889" y="1514209"/>
            <a:ext cx="1573940" cy="347212"/>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5" dirty="0">
              <a:solidFill>
                <a:schemeClr val="tx1"/>
              </a:solidFill>
              <a:latin typeface="黑体" panose="02010609060101010101" pitchFamily="49" charset="-122"/>
              <a:ea typeface="黑体" panose="02010609060101010101" pitchFamily="49" charset="-122"/>
            </a:endParaRPr>
          </a:p>
        </p:txBody>
      </p:sp>
      <p:sp>
        <p:nvSpPr>
          <p:cNvPr id="78" name="文本框 77">
            <a:extLst>
              <a:ext uri="{FF2B5EF4-FFF2-40B4-BE49-F238E27FC236}">
                <a16:creationId xmlns:a16="http://schemas.microsoft.com/office/drawing/2014/main" id="{29F3B4AE-33F9-FB19-7E52-75760B060D9D}"/>
              </a:ext>
            </a:extLst>
          </p:cNvPr>
          <p:cNvSpPr txBox="1"/>
          <p:nvPr/>
        </p:nvSpPr>
        <p:spPr>
          <a:xfrm>
            <a:off x="5156830" y="1572805"/>
            <a:ext cx="1050288" cy="300852"/>
          </a:xfrm>
          <a:prstGeom prst="rect">
            <a:avLst/>
          </a:prstGeom>
          <a:noFill/>
        </p:spPr>
        <p:txBody>
          <a:bodyPr wrap="none" rtlCol="0">
            <a:spAutoFit/>
          </a:bodyPr>
          <a:lstStyle/>
          <a:p>
            <a:pPr algn="ctr"/>
            <a:r>
              <a:rPr lang="zh-CN" altLang="en-US" sz="1355" dirty="0">
                <a:latin typeface="黑体" panose="02010609060101010101" pitchFamily="49" charset="-122"/>
                <a:ea typeface="黑体" panose="02010609060101010101" pitchFamily="49" charset="-122"/>
              </a:rPr>
              <a:t>用户 </a:t>
            </a:r>
            <a:r>
              <a:rPr lang="en-US" altLang="zh-CN" sz="1355" dirty="0">
                <a:latin typeface="黑体" panose="02010609060101010101" pitchFamily="49" charset="-122"/>
                <a:ea typeface="黑体" panose="02010609060101010101" pitchFamily="49" charset="-122"/>
              </a:rPr>
              <a:t>query</a:t>
            </a:r>
            <a:endParaRPr lang="zh-CN" altLang="en-US" sz="1355" dirty="0">
              <a:latin typeface="黑体" panose="02010609060101010101" pitchFamily="49" charset="-122"/>
              <a:ea typeface="黑体" panose="02010609060101010101" pitchFamily="49" charset="-122"/>
            </a:endParaRPr>
          </a:p>
        </p:txBody>
      </p:sp>
      <p:sp>
        <p:nvSpPr>
          <p:cNvPr id="79" name="矩形: 圆角 78">
            <a:extLst>
              <a:ext uri="{FF2B5EF4-FFF2-40B4-BE49-F238E27FC236}">
                <a16:creationId xmlns:a16="http://schemas.microsoft.com/office/drawing/2014/main" id="{FAF100E9-3D1B-BA38-69BF-1A4FD6C3485B}"/>
              </a:ext>
            </a:extLst>
          </p:cNvPr>
          <p:cNvSpPr/>
          <p:nvPr/>
        </p:nvSpPr>
        <p:spPr>
          <a:xfrm>
            <a:off x="3712906" y="4752263"/>
            <a:ext cx="3514907" cy="1099916"/>
          </a:xfrm>
          <a:prstGeom prst="roundRect">
            <a:avLst>
              <a:gd name="adj" fmla="val 4475"/>
            </a:avLst>
          </a:prstGeom>
          <a:solidFill>
            <a:srgbClr val="E2D6E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graphicFrame>
        <p:nvGraphicFramePr>
          <p:cNvPr id="80" name="表格 79">
            <a:extLst>
              <a:ext uri="{FF2B5EF4-FFF2-40B4-BE49-F238E27FC236}">
                <a16:creationId xmlns:a16="http://schemas.microsoft.com/office/drawing/2014/main" id="{2EFC3B72-4321-E46F-5F68-C9C35FCFBCD6}"/>
              </a:ext>
            </a:extLst>
          </p:cNvPr>
          <p:cNvGraphicFramePr>
            <a:graphicFrameLocks noGrp="1"/>
          </p:cNvGraphicFramePr>
          <p:nvPr>
            <p:extLst>
              <p:ext uri="{D42A27DB-BD31-4B8C-83A1-F6EECF244321}">
                <p14:modId xmlns:p14="http://schemas.microsoft.com/office/powerpoint/2010/main" val="1412636476"/>
              </p:ext>
            </p:extLst>
          </p:nvPr>
        </p:nvGraphicFramePr>
        <p:xfrm>
          <a:off x="8921941" y="4023873"/>
          <a:ext cx="2993724" cy="1874783"/>
        </p:xfrm>
        <a:graphic>
          <a:graphicData uri="http://schemas.openxmlformats.org/drawingml/2006/table">
            <a:tbl>
              <a:tblPr firstRow="1" bandRow="1">
                <a:tableStyleId>{F5AB1C69-6EDB-4FF4-983F-18BD219EF322}</a:tableStyleId>
              </a:tblPr>
              <a:tblGrid>
                <a:gridCol w="2285726">
                  <a:extLst>
                    <a:ext uri="{9D8B030D-6E8A-4147-A177-3AD203B41FA5}">
                      <a16:colId xmlns:a16="http://schemas.microsoft.com/office/drawing/2014/main" val="2683231801"/>
                    </a:ext>
                  </a:extLst>
                </a:gridCol>
                <a:gridCol w="707998">
                  <a:extLst>
                    <a:ext uri="{9D8B030D-6E8A-4147-A177-3AD203B41FA5}">
                      <a16:colId xmlns:a16="http://schemas.microsoft.com/office/drawing/2014/main" val="4197783590"/>
                    </a:ext>
                  </a:extLst>
                </a:gridCol>
              </a:tblGrid>
              <a:tr h="353239">
                <a:tc>
                  <a:txBody>
                    <a:bodyPr/>
                    <a:lstStyle/>
                    <a:p>
                      <a:r>
                        <a:rPr kumimoji="1" lang="en-US" altLang="zh-CN" sz="900" kern="1200" dirty="0">
                          <a:solidFill>
                            <a:schemeClr val="tx1"/>
                          </a:solidFill>
                          <a:latin typeface="+mn-lt"/>
                          <a:ea typeface="+mn-ea"/>
                          <a:cs typeface="+mn-cs"/>
                        </a:rPr>
                        <a:t>Write the antonym of the word</a:t>
                      </a:r>
                      <a:endParaRPr kumimoji="1" lang="zh-CN" altLang="en-US" sz="900" kern="1200" dirty="0">
                        <a:solidFill>
                          <a:schemeClr val="tx1"/>
                        </a:solidFill>
                        <a:latin typeface="+mn-lt"/>
                        <a:ea typeface="+mn-ea"/>
                        <a:cs typeface="+mn-cs"/>
                      </a:endParaRPr>
                    </a:p>
                  </a:txBody>
                  <a:tcPr/>
                </a:tc>
                <a:tc>
                  <a:txBody>
                    <a:bodyPr/>
                    <a:lstStyle/>
                    <a:p>
                      <a:pPr marL="0" algn="l" defTabSz="914400" rtl="0" eaLnBrk="1" latinLnBrk="0" hangingPunct="1"/>
                      <a:r>
                        <a:rPr kumimoji="1" lang="en-US" altLang="zh-CN" sz="900" b="1" kern="1200" dirty="0">
                          <a:solidFill>
                            <a:schemeClr val="accent6">
                              <a:lumMod val="50000"/>
                            </a:schemeClr>
                          </a:solidFill>
                          <a:latin typeface="+mn-lt"/>
                          <a:ea typeface="+mn-ea"/>
                          <a:cs typeface="+mn-cs"/>
                        </a:rPr>
                        <a:t>-0.26</a:t>
                      </a:r>
                      <a:endParaRPr kumimoji="1" lang="zh-CN" altLang="en-US" sz="900" b="1" kern="1200" dirty="0">
                        <a:solidFill>
                          <a:schemeClr val="accent6">
                            <a:lumMod val="50000"/>
                          </a:schemeClr>
                        </a:solidFill>
                        <a:latin typeface="+mn-lt"/>
                        <a:ea typeface="+mn-ea"/>
                        <a:cs typeface="+mn-cs"/>
                      </a:endParaRPr>
                    </a:p>
                  </a:txBody>
                  <a:tcPr/>
                </a:tc>
                <a:extLst>
                  <a:ext uri="{0D108BD9-81ED-4DB2-BD59-A6C34878D82A}">
                    <a16:rowId xmlns:a16="http://schemas.microsoft.com/office/drawing/2014/main" val="1509008017"/>
                  </a:ext>
                </a:extLst>
              </a:tr>
              <a:tr h="353239">
                <a:tc>
                  <a:txBody>
                    <a:bodyPr/>
                    <a:lstStyle/>
                    <a:p>
                      <a:pPr marL="0" algn="l" defTabSz="914400" rtl="0" eaLnBrk="1" latinLnBrk="0" hangingPunct="1"/>
                      <a:r>
                        <a:rPr kumimoji="1" lang="en-US" altLang="zh-CN" sz="900" b="1" kern="1200" dirty="0">
                          <a:solidFill>
                            <a:schemeClr val="tx1"/>
                          </a:solidFill>
                          <a:latin typeface="+mn-lt"/>
                          <a:ea typeface="+mn-ea"/>
                          <a:cs typeface="+mn-cs"/>
                        </a:rPr>
                        <a:t>give the antonym of the word provided.</a:t>
                      </a:r>
                      <a:endParaRPr kumimoji="1" lang="zh-CN" altLang="en-US" sz="900" b="1" kern="1200" dirty="0">
                        <a:solidFill>
                          <a:schemeClr val="tx1"/>
                        </a:solidFill>
                        <a:latin typeface="+mn-lt"/>
                        <a:ea typeface="+mn-ea"/>
                        <a:cs typeface="+mn-cs"/>
                      </a:endParaRPr>
                    </a:p>
                  </a:txBody>
                  <a:tcPr/>
                </a:tc>
                <a:tc>
                  <a:txBody>
                    <a:bodyPr/>
                    <a:lstStyle/>
                    <a:p>
                      <a:pPr marL="0" algn="l" defTabSz="914400" rtl="0" eaLnBrk="1" latinLnBrk="0" hangingPunct="1"/>
                      <a:r>
                        <a:rPr kumimoji="1" lang="en-US" altLang="zh-CN" sz="900" b="1" kern="1200" dirty="0">
                          <a:solidFill>
                            <a:schemeClr val="accent6">
                              <a:lumMod val="50000"/>
                            </a:schemeClr>
                          </a:solidFill>
                          <a:latin typeface="+mn-lt"/>
                          <a:ea typeface="+mn-ea"/>
                          <a:cs typeface="+mn-cs"/>
                        </a:rPr>
                        <a:t>-0.28</a:t>
                      </a:r>
                      <a:endParaRPr kumimoji="1" lang="zh-CN" altLang="en-US" sz="900" b="1" kern="1200" dirty="0">
                        <a:solidFill>
                          <a:schemeClr val="accent6">
                            <a:lumMod val="50000"/>
                          </a:schemeClr>
                        </a:solidFill>
                        <a:latin typeface="+mn-lt"/>
                        <a:ea typeface="+mn-ea"/>
                        <a:cs typeface="+mn-cs"/>
                      </a:endParaRPr>
                    </a:p>
                  </a:txBody>
                  <a:tcPr/>
                </a:tc>
                <a:extLst>
                  <a:ext uri="{0D108BD9-81ED-4DB2-BD59-A6C34878D82A}">
                    <a16:rowId xmlns:a16="http://schemas.microsoft.com/office/drawing/2014/main" val="2127675476"/>
                  </a:ext>
                </a:extLst>
              </a:tr>
              <a:tr h="461827">
                <a:tc>
                  <a:txBody>
                    <a:bodyPr/>
                    <a:lstStyle/>
                    <a:p>
                      <a:pPr marL="0" algn="l" defTabSz="914400" rtl="0" eaLnBrk="1" latinLnBrk="0" hangingPunct="1"/>
                      <a:r>
                        <a:rPr kumimoji="1" lang="en-US" altLang="zh-CN" sz="900" b="1" kern="1200" dirty="0">
                          <a:solidFill>
                            <a:schemeClr val="tx1"/>
                          </a:solidFill>
                          <a:latin typeface="+mn-lt"/>
                          <a:ea typeface="+mn-ea"/>
                          <a:cs typeface="+mn-cs"/>
                        </a:rPr>
                        <a:t>…</a:t>
                      </a:r>
                      <a:endParaRPr kumimoji="1" lang="zh-CN" altLang="en-US" sz="900" b="1" kern="1200" dirty="0">
                        <a:solidFill>
                          <a:schemeClr val="tx1"/>
                        </a:solidFill>
                        <a:latin typeface="+mn-lt"/>
                        <a:ea typeface="+mn-ea"/>
                        <a:cs typeface="+mn-cs"/>
                      </a:endParaRPr>
                    </a:p>
                  </a:txBody>
                  <a:tcPr/>
                </a:tc>
                <a:tc>
                  <a:txBody>
                    <a:bodyPr/>
                    <a:lstStyle/>
                    <a:p>
                      <a:endParaRPr lang="zh-CN" altLang="en-US" dirty="0"/>
                    </a:p>
                  </a:txBody>
                  <a:tcPr/>
                </a:tc>
                <a:extLst>
                  <a:ext uri="{0D108BD9-81ED-4DB2-BD59-A6C34878D82A}">
                    <a16:rowId xmlns:a16="http://schemas.microsoft.com/office/drawing/2014/main" val="3430607460"/>
                  </a:ext>
                </a:extLst>
              </a:tr>
              <a:tr h="353239">
                <a:tc>
                  <a:txBody>
                    <a:bodyPr/>
                    <a:lstStyle/>
                    <a:p>
                      <a:pPr marL="0" algn="l" defTabSz="914400" rtl="0" eaLnBrk="1" latinLnBrk="0" hangingPunct="1"/>
                      <a:r>
                        <a:rPr kumimoji="1" lang="en-US" altLang="zh-CN" sz="900" b="1" kern="1200" dirty="0">
                          <a:solidFill>
                            <a:schemeClr val="tx1"/>
                          </a:solidFill>
                          <a:latin typeface="+mn-lt"/>
                          <a:ea typeface="+mn-ea"/>
                          <a:cs typeface="+mn-cs"/>
                        </a:rPr>
                        <a:t>reverse the input.</a:t>
                      </a:r>
                      <a:endParaRPr kumimoji="1" lang="zh-CN" altLang="en-US" sz="900" b="1"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900" b="1" i="0" u="none" strike="noStrike" kern="1200" cap="none" spc="0" normalizeH="0" baseline="0" noProof="0" dirty="0">
                          <a:ln>
                            <a:noFill/>
                          </a:ln>
                          <a:solidFill>
                            <a:srgbClr val="C00000"/>
                          </a:solidFill>
                          <a:effectLst/>
                          <a:uLnTx/>
                          <a:uFillTx/>
                          <a:latin typeface="+mn-lt"/>
                          <a:ea typeface="+mn-ea"/>
                          <a:cs typeface="+mn-cs"/>
                        </a:rPr>
                        <a:t>-0.86</a:t>
                      </a:r>
                      <a:endParaRPr kumimoji="1" lang="zh-CN" altLang="en-US" sz="900" b="1" i="0" u="none" strike="noStrike" kern="1200" cap="none" spc="0" normalizeH="0" baseline="0" noProof="0" dirty="0">
                        <a:ln>
                          <a:noFill/>
                        </a:ln>
                        <a:solidFill>
                          <a:srgbClr val="C00000"/>
                        </a:solidFill>
                        <a:effectLst/>
                        <a:uLnTx/>
                        <a:uFillTx/>
                        <a:latin typeface="+mn-lt"/>
                        <a:ea typeface="+mn-ea"/>
                        <a:cs typeface="+mn-cs"/>
                      </a:endParaRPr>
                    </a:p>
                  </a:txBody>
                  <a:tcPr/>
                </a:tc>
                <a:extLst>
                  <a:ext uri="{0D108BD9-81ED-4DB2-BD59-A6C34878D82A}">
                    <a16:rowId xmlns:a16="http://schemas.microsoft.com/office/drawing/2014/main" val="4043262479"/>
                  </a:ext>
                </a:extLst>
              </a:tr>
              <a:tr h="353239">
                <a:tc>
                  <a:txBody>
                    <a:bodyPr/>
                    <a:lstStyle/>
                    <a:p>
                      <a:pPr marL="0" algn="l" defTabSz="914400" rtl="0" eaLnBrk="1" latinLnBrk="0" hangingPunct="1"/>
                      <a:r>
                        <a:rPr kumimoji="1" lang="en-US" altLang="zh-CN" sz="900" b="1" kern="1200" dirty="0">
                          <a:solidFill>
                            <a:schemeClr val="tx1"/>
                          </a:solidFill>
                          <a:latin typeface="+mn-lt"/>
                          <a:ea typeface="+mn-ea"/>
                          <a:cs typeface="+mn-cs"/>
                        </a:rPr>
                        <a:t>to reverse the order of the letters</a:t>
                      </a:r>
                      <a:endParaRPr kumimoji="1" lang="zh-CN" altLang="en-US" sz="900" b="1"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900" b="1" i="0" u="none" strike="noStrike" kern="1200" cap="none" spc="0" normalizeH="0" baseline="0" noProof="0" dirty="0">
                          <a:ln>
                            <a:noFill/>
                          </a:ln>
                          <a:solidFill>
                            <a:srgbClr val="70AD47">
                              <a:lumMod val="50000"/>
                            </a:srgbClr>
                          </a:solidFill>
                          <a:effectLst/>
                          <a:uLnTx/>
                          <a:uFillTx/>
                          <a:latin typeface="+mn-lt"/>
                          <a:ea typeface="+mn-ea"/>
                          <a:cs typeface="+mn-cs"/>
                        </a:rPr>
                        <a:t>-0.86</a:t>
                      </a:r>
                      <a:endParaRPr kumimoji="1" lang="zh-CN" altLang="en-US" sz="900" b="1" i="0" u="none" strike="noStrike" kern="1200" cap="none" spc="0" normalizeH="0" baseline="0" noProof="0" dirty="0">
                        <a:ln>
                          <a:noFill/>
                        </a:ln>
                        <a:solidFill>
                          <a:srgbClr val="70AD47">
                            <a:lumMod val="50000"/>
                          </a:srgbClr>
                        </a:solidFill>
                        <a:effectLst/>
                        <a:uLnTx/>
                        <a:uFillTx/>
                        <a:latin typeface="+mn-lt"/>
                        <a:ea typeface="+mn-ea"/>
                        <a:cs typeface="+mn-cs"/>
                      </a:endParaRPr>
                    </a:p>
                  </a:txBody>
                  <a:tcPr/>
                </a:tc>
                <a:extLst>
                  <a:ext uri="{0D108BD9-81ED-4DB2-BD59-A6C34878D82A}">
                    <a16:rowId xmlns:a16="http://schemas.microsoft.com/office/drawing/2014/main" val="2467065515"/>
                  </a:ext>
                </a:extLst>
              </a:tr>
            </a:tbl>
          </a:graphicData>
        </a:graphic>
      </p:graphicFrame>
      <p:sp>
        <p:nvSpPr>
          <p:cNvPr id="81" name="箭头: 左 97">
            <a:extLst>
              <a:ext uri="{FF2B5EF4-FFF2-40B4-BE49-F238E27FC236}">
                <a16:creationId xmlns:a16="http://schemas.microsoft.com/office/drawing/2014/main" id="{E53DC8FF-551B-F3E3-5706-DBC9D105ED1F}"/>
              </a:ext>
            </a:extLst>
          </p:cNvPr>
          <p:cNvSpPr/>
          <p:nvPr/>
        </p:nvSpPr>
        <p:spPr>
          <a:xfrm rot="5400000">
            <a:off x="9590131" y="3640851"/>
            <a:ext cx="443487" cy="322558"/>
          </a:xfrm>
          <a:prstGeom prst="leftArrow">
            <a:avLst/>
          </a:prstGeom>
          <a:solidFill>
            <a:srgbClr val="C6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82" name="箭头: 左 97">
            <a:extLst>
              <a:ext uri="{FF2B5EF4-FFF2-40B4-BE49-F238E27FC236}">
                <a16:creationId xmlns:a16="http://schemas.microsoft.com/office/drawing/2014/main" id="{C7C5AE7D-3AE9-57E0-817B-57099DAF07D3}"/>
              </a:ext>
            </a:extLst>
          </p:cNvPr>
          <p:cNvSpPr/>
          <p:nvPr/>
        </p:nvSpPr>
        <p:spPr>
          <a:xfrm rot="16200000">
            <a:off x="10659626" y="3604457"/>
            <a:ext cx="424341" cy="376796"/>
          </a:xfrm>
          <a:prstGeom prst="leftArrow">
            <a:avLst/>
          </a:prstGeom>
          <a:solidFill>
            <a:srgbClr val="C6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83" name="文本框 82">
            <a:extLst>
              <a:ext uri="{FF2B5EF4-FFF2-40B4-BE49-F238E27FC236}">
                <a16:creationId xmlns:a16="http://schemas.microsoft.com/office/drawing/2014/main" id="{0DB002CB-2B80-A549-8F6F-E0AFFD5E7C13}"/>
              </a:ext>
            </a:extLst>
          </p:cNvPr>
          <p:cNvSpPr txBox="1"/>
          <p:nvPr/>
        </p:nvSpPr>
        <p:spPr>
          <a:xfrm>
            <a:off x="7287736" y="3139483"/>
            <a:ext cx="1598515" cy="301621"/>
          </a:xfrm>
          <a:prstGeom prst="rect">
            <a:avLst/>
          </a:prstGeom>
          <a:noFill/>
        </p:spPr>
        <p:txBody>
          <a:bodyPr wrap="none" rtlCol="0">
            <a:spAutoFit/>
          </a:bodyPr>
          <a:lstStyle/>
          <a:p>
            <a:r>
              <a:rPr lang="en-US" altLang="zh-CN" sz="1360" b="1" dirty="0"/>
              <a:t>Primary Response</a:t>
            </a:r>
            <a:endParaRPr lang="zh-CN" altLang="en-US" sz="1360" b="1" dirty="0"/>
          </a:p>
        </p:txBody>
      </p:sp>
      <p:sp>
        <p:nvSpPr>
          <p:cNvPr id="84" name="箭头: 左 97">
            <a:extLst>
              <a:ext uri="{FF2B5EF4-FFF2-40B4-BE49-F238E27FC236}">
                <a16:creationId xmlns:a16="http://schemas.microsoft.com/office/drawing/2014/main" id="{12B71F3D-C061-0593-22ED-3BEF088AF9F4}"/>
              </a:ext>
            </a:extLst>
          </p:cNvPr>
          <p:cNvSpPr/>
          <p:nvPr/>
        </p:nvSpPr>
        <p:spPr>
          <a:xfrm>
            <a:off x="7613782" y="5376719"/>
            <a:ext cx="883991" cy="306455"/>
          </a:xfrm>
          <a:prstGeom prst="leftArrow">
            <a:avLst/>
          </a:prstGeom>
          <a:solidFill>
            <a:srgbClr val="C6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85" name="文本框 84">
            <a:extLst>
              <a:ext uri="{FF2B5EF4-FFF2-40B4-BE49-F238E27FC236}">
                <a16:creationId xmlns:a16="http://schemas.microsoft.com/office/drawing/2014/main" id="{B4F80469-176D-6D19-302E-1801311F41D0}"/>
              </a:ext>
            </a:extLst>
          </p:cNvPr>
          <p:cNvSpPr txBox="1"/>
          <p:nvPr/>
        </p:nvSpPr>
        <p:spPr>
          <a:xfrm>
            <a:off x="7535740" y="4864504"/>
            <a:ext cx="1098378" cy="510909"/>
          </a:xfrm>
          <a:prstGeom prst="rect">
            <a:avLst/>
          </a:prstGeom>
          <a:noFill/>
        </p:spPr>
        <p:txBody>
          <a:bodyPr wrap="none" rtlCol="0">
            <a:spAutoFit/>
          </a:bodyPr>
          <a:lstStyle/>
          <a:p>
            <a:r>
              <a:rPr lang="en-US" altLang="zh-CN" sz="1360" b="1" dirty="0"/>
              <a:t>High Score </a:t>
            </a:r>
          </a:p>
          <a:p>
            <a:r>
              <a:rPr lang="en-US" altLang="zh-CN" sz="1360" b="1" dirty="0"/>
              <a:t>Candidates</a:t>
            </a:r>
            <a:endParaRPr lang="zh-CN" altLang="en-US" sz="1360" b="1" dirty="0"/>
          </a:p>
        </p:txBody>
      </p:sp>
      <p:sp>
        <p:nvSpPr>
          <p:cNvPr id="86" name="矩形: 圆角 85">
            <a:extLst>
              <a:ext uri="{FF2B5EF4-FFF2-40B4-BE49-F238E27FC236}">
                <a16:creationId xmlns:a16="http://schemas.microsoft.com/office/drawing/2014/main" id="{83998E5F-E790-930B-5D50-2750BAC6BCC9}"/>
              </a:ext>
            </a:extLst>
          </p:cNvPr>
          <p:cNvSpPr/>
          <p:nvPr/>
        </p:nvSpPr>
        <p:spPr>
          <a:xfrm>
            <a:off x="4319888" y="4496021"/>
            <a:ext cx="2539783" cy="563087"/>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1355" dirty="0">
                <a:solidFill>
                  <a:schemeClr val="tx1"/>
                </a:solidFill>
                <a:latin typeface="黑体" panose="02010609060101010101" pitchFamily="49" charset="-122"/>
                <a:ea typeface="黑体" panose="02010609060101010101" pitchFamily="49" charset="-122"/>
              </a:rPr>
              <a:t>Gradient descent in language space</a:t>
            </a:r>
            <a:endParaRPr lang="zh-CN" altLang="en-US" sz="1355" dirty="0">
              <a:solidFill>
                <a:schemeClr val="tx1"/>
              </a:solidFill>
              <a:latin typeface="黑体" panose="02010609060101010101" pitchFamily="49" charset="-122"/>
              <a:ea typeface="黑体" panose="02010609060101010101" pitchFamily="49" charset="-122"/>
            </a:endParaRPr>
          </a:p>
        </p:txBody>
      </p:sp>
      <p:sp>
        <p:nvSpPr>
          <p:cNvPr id="87" name="文本框 86">
            <a:extLst>
              <a:ext uri="{FF2B5EF4-FFF2-40B4-BE49-F238E27FC236}">
                <a16:creationId xmlns:a16="http://schemas.microsoft.com/office/drawing/2014/main" id="{D508FD22-4C76-3E02-B628-610E297A5041}"/>
              </a:ext>
            </a:extLst>
          </p:cNvPr>
          <p:cNvSpPr txBox="1"/>
          <p:nvPr/>
        </p:nvSpPr>
        <p:spPr>
          <a:xfrm>
            <a:off x="4238149" y="5091354"/>
            <a:ext cx="2821420" cy="717889"/>
          </a:xfrm>
          <a:prstGeom prst="rect">
            <a:avLst/>
          </a:prstGeom>
          <a:noFill/>
        </p:spPr>
        <p:txBody>
          <a:bodyPr wrap="square" rtlCol="0">
            <a:spAutoFit/>
          </a:bodyPr>
          <a:lstStyle/>
          <a:p>
            <a:r>
              <a:rPr lang="en-US" altLang="zh-CN" sz="1355" dirty="0">
                <a:latin typeface="黑体" panose="02010609060101010101" pitchFamily="49" charset="-122"/>
                <a:ea typeface="黑体" panose="02010609060101010101" pitchFamily="49" charset="-122"/>
              </a:rPr>
              <a:t>Compare the whole prompt process</a:t>
            </a:r>
            <a:r>
              <a:rPr lang="zh-CN" altLang="en-US" sz="1355" dirty="0">
                <a:latin typeface="黑体" panose="02010609060101010101" pitchFamily="49" charset="-122"/>
                <a:ea typeface="黑体" panose="02010609060101010101" pitchFamily="49" charset="-122"/>
              </a:rPr>
              <a:t>，</a:t>
            </a:r>
            <a:r>
              <a:rPr lang="en-US" altLang="zh-CN" sz="1355" dirty="0">
                <a:latin typeface="黑体" panose="02010609060101010101" pitchFamily="49" charset="-122"/>
                <a:ea typeface="黑体" panose="02010609060101010101" pitchFamily="49" charset="-122"/>
              </a:rPr>
              <a:t>find which part has the gap and could be updated</a:t>
            </a:r>
            <a:endParaRPr lang="zh-CN" altLang="en-US" dirty="0"/>
          </a:p>
        </p:txBody>
      </p:sp>
      <p:grpSp>
        <p:nvGrpSpPr>
          <p:cNvPr id="88" name="组合 87">
            <a:extLst>
              <a:ext uri="{FF2B5EF4-FFF2-40B4-BE49-F238E27FC236}">
                <a16:creationId xmlns:a16="http://schemas.microsoft.com/office/drawing/2014/main" id="{0564E215-EE37-2408-AC0E-3896DE8DCA69}"/>
              </a:ext>
            </a:extLst>
          </p:cNvPr>
          <p:cNvGrpSpPr/>
          <p:nvPr/>
        </p:nvGrpSpPr>
        <p:grpSpPr>
          <a:xfrm>
            <a:off x="545796" y="4441188"/>
            <a:ext cx="2993723" cy="1605714"/>
            <a:chOff x="545796" y="3736338"/>
            <a:chExt cx="2993723" cy="1605714"/>
          </a:xfrm>
        </p:grpSpPr>
        <p:sp>
          <p:nvSpPr>
            <p:cNvPr id="89" name="矩形: 圆角 88">
              <a:extLst>
                <a:ext uri="{FF2B5EF4-FFF2-40B4-BE49-F238E27FC236}">
                  <a16:creationId xmlns:a16="http://schemas.microsoft.com/office/drawing/2014/main" id="{19363B42-C5EB-C747-ACF4-43C4FB14675F}"/>
                </a:ext>
              </a:extLst>
            </p:cNvPr>
            <p:cNvSpPr/>
            <p:nvPr/>
          </p:nvSpPr>
          <p:spPr>
            <a:xfrm>
              <a:off x="545796" y="3927670"/>
              <a:ext cx="2993723" cy="1414382"/>
            </a:xfrm>
            <a:prstGeom prst="roundRect">
              <a:avLst>
                <a:gd name="adj" fmla="val 4475"/>
              </a:avLst>
            </a:prstGeom>
            <a:solidFill>
              <a:schemeClr val="bg1">
                <a:lumMod val="9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90" name="文本框 89">
              <a:extLst>
                <a:ext uri="{FF2B5EF4-FFF2-40B4-BE49-F238E27FC236}">
                  <a16:creationId xmlns:a16="http://schemas.microsoft.com/office/drawing/2014/main" id="{15FB44F4-7459-6D56-084F-A9CE6001A2F6}"/>
                </a:ext>
              </a:extLst>
            </p:cNvPr>
            <p:cNvSpPr txBox="1"/>
            <p:nvPr/>
          </p:nvSpPr>
          <p:spPr>
            <a:xfrm>
              <a:off x="809569" y="4307797"/>
              <a:ext cx="2517368" cy="725532"/>
            </a:xfrm>
            <a:prstGeom prst="rect">
              <a:avLst/>
            </a:prstGeom>
            <a:noFill/>
          </p:spPr>
          <p:txBody>
            <a:bodyPr wrap="square" rtlCol="0">
              <a:spAutoFit/>
            </a:bodyPr>
            <a:lstStyle/>
            <a:p>
              <a:r>
                <a:rPr lang="en-US" altLang="zh-CN" sz="1355" dirty="0">
                  <a:latin typeface="黑体" panose="02010609060101010101" pitchFamily="49" charset="-122"/>
                  <a:ea typeface="黑体" panose="02010609060101010101" pitchFamily="49" charset="-122"/>
                </a:rPr>
                <a:t>Regenerate the following instruction according to the high score response</a:t>
              </a:r>
              <a:endParaRPr lang="zh-CN" altLang="en-US" dirty="0"/>
            </a:p>
          </p:txBody>
        </p:sp>
        <p:sp>
          <p:nvSpPr>
            <p:cNvPr id="91" name="矩形: 圆角 90">
              <a:extLst>
                <a:ext uri="{FF2B5EF4-FFF2-40B4-BE49-F238E27FC236}">
                  <a16:creationId xmlns:a16="http://schemas.microsoft.com/office/drawing/2014/main" id="{340C6FD9-5FE9-9AD3-3BD6-500F36347C61}"/>
                </a:ext>
              </a:extLst>
            </p:cNvPr>
            <p:cNvSpPr/>
            <p:nvPr/>
          </p:nvSpPr>
          <p:spPr>
            <a:xfrm>
              <a:off x="854279" y="3736338"/>
              <a:ext cx="2535484" cy="382664"/>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355" dirty="0">
                  <a:solidFill>
                    <a:schemeClr val="tx1"/>
                  </a:solidFill>
                  <a:latin typeface="黑体" panose="02010609060101010101" pitchFamily="49" charset="-122"/>
                  <a:ea typeface="黑体" panose="02010609060101010101" pitchFamily="49" charset="-122"/>
                </a:rPr>
                <a:t>LLMs As </a:t>
              </a:r>
              <a:r>
                <a:rPr lang="en-US" altLang="zh-CN" sz="1355" dirty="0" err="1">
                  <a:solidFill>
                    <a:schemeClr val="tx1"/>
                  </a:solidFill>
                  <a:latin typeface="黑体" panose="02010609060101010101" pitchFamily="49" charset="-122"/>
                  <a:ea typeface="黑体" panose="02010609060101010101" pitchFamily="49" charset="-122"/>
                </a:rPr>
                <a:t>Resamping</a:t>
              </a:r>
              <a:r>
                <a:rPr lang="en-US" altLang="zh-CN" sz="1355" dirty="0">
                  <a:solidFill>
                    <a:schemeClr val="tx1"/>
                  </a:solidFill>
                  <a:latin typeface="黑体" panose="02010609060101010101" pitchFamily="49" charset="-122"/>
                  <a:ea typeface="黑体" panose="02010609060101010101" pitchFamily="49" charset="-122"/>
                </a:rPr>
                <a:t> Models</a:t>
              </a:r>
              <a:endParaRPr lang="zh-CN" altLang="en-US" sz="1355" dirty="0">
                <a:solidFill>
                  <a:schemeClr val="tx1"/>
                </a:solidFill>
                <a:latin typeface="黑体" panose="02010609060101010101" pitchFamily="49" charset="-122"/>
                <a:ea typeface="黑体" panose="02010609060101010101" pitchFamily="49" charset="-122"/>
              </a:endParaRPr>
            </a:p>
          </p:txBody>
        </p:sp>
      </p:grpSp>
      <p:sp>
        <p:nvSpPr>
          <p:cNvPr id="92" name="文本框 91">
            <a:extLst>
              <a:ext uri="{FF2B5EF4-FFF2-40B4-BE49-F238E27FC236}">
                <a16:creationId xmlns:a16="http://schemas.microsoft.com/office/drawing/2014/main" id="{D81F52A5-E2BC-4E75-BDDC-588D1D449704}"/>
              </a:ext>
            </a:extLst>
          </p:cNvPr>
          <p:cNvSpPr txBox="1"/>
          <p:nvPr/>
        </p:nvSpPr>
        <p:spPr>
          <a:xfrm>
            <a:off x="9291613" y="2666748"/>
            <a:ext cx="2219710" cy="717889"/>
          </a:xfrm>
          <a:prstGeom prst="rect">
            <a:avLst/>
          </a:prstGeom>
          <a:noFill/>
        </p:spPr>
        <p:txBody>
          <a:bodyPr wrap="square">
            <a:spAutoFit/>
          </a:bodyPr>
          <a:lstStyle/>
          <a:p>
            <a:r>
              <a:rPr lang="zh-CN" altLang="en-US" sz="1355" dirty="0">
                <a:latin typeface="黑体" panose="02010609060101010101" pitchFamily="49" charset="-122"/>
                <a:ea typeface="黑体" panose="02010609060101010101" pitchFamily="49" charset="-122"/>
              </a:rPr>
              <a:t>Instruction: write the antonym of theword.</a:t>
            </a:r>
            <a:endParaRPr lang="en-US" altLang="zh-CN" sz="1355" dirty="0">
              <a:latin typeface="黑体" panose="02010609060101010101" pitchFamily="49" charset="-122"/>
              <a:ea typeface="黑体" panose="02010609060101010101" pitchFamily="49" charset="-122"/>
            </a:endParaRPr>
          </a:p>
          <a:p>
            <a:r>
              <a:rPr lang="zh-CN" altLang="en-US" sz="1355" dirty="0">
                <a:latin typeface="黑体" panose="02010609060101010101" pitchFamily="49" charset="-122"/>
                <a:ea typeface="黑体" panose="02010609060101010101" pitchFamily="49" charset="-122"/>
              </a:rPr>
              <a:t>&lt;LIKELIHOOD&gt;</a:t>
            </a:r>
          </a:p>
        </p:txBody>
      </p:sp>
      <p:pic>
        <p:nvPicPr>
          <p:cNvPr id="93" name="图形 92" descr="线箭头: 顺时针曲线 纯色填充">
            <a:extLst>
              <a:ext uri="{FF2B5EF4-FFF2-40B4-BE49-F238E27FC236}">
                <a16:creationId xmlns:a16="http://schemas.microsoft.com/office/drawing/2014/main" id="{C4DC63DA-8698-8197-6106-4CF5598E96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567104">
            <a:off x="7606082" y="2694631"/>
            <a:ext cx="963193" cy="2244116"/>
          </a:xfrm>
          <a:prstGeom prst="rect">
            <a:avLst/>
          </a:prstGeom>
        </p:spPr>
      </p:pic>
      <p:sp>
        <p:nvSpPr>
          <p:cNvPr id="94" name="文本框 93">
            <a:extLst>
              <a:ext uri="{FF2B5EF4-FFF2-40B4-BE49-F238E27FC236}">
                <a16:creationId xmlns:a16="http://schemas.microsoft.com/office/drawing/2014/main" id="{3FFE2CFF-D1C4-EEB9-1A68-143E8A8C7361}"/>
              </a:ext>
            </a:extLst>
          </p:cNvPr>
          <p:cNvSpPr txBox="1"/>
          <p:nvPr/>
        </p:nvSpPr>
        <p:spPr>
          <a:xfrm>
            <a:off x="8869613" y="3621748"/>
            <a:ext cx="780983" cy="301621"/>
          </a:xfrm>
          <a:prstGeom prst="rect">
            <a:avLst/>
          </a:prstGeom>
          <a:noFill/>
        </p:spPr>
        <p:txBody>
          <a:bodyPr wrap="none" rtlCol="0">
            <a:spAutoFit/>
          </a:bodyPr>
          <a:lstStyle/>
          <a:p>
            <a:r>
              <a:rPr lang="en-US" altLang="zh-CN" sz="1360" b="1" dirty="0"/>
              <a:t>Scoring</a:t>
            </a:r>
          </a:p>
        </p:txBody>
      </p:sp>
      <p:sp>
        <p:nvSpPr>
          <p:cNvPr id="95" name="文本框 94">
            <a:extLst>
              <a:ext uri="{FF2B5EF4-FFF2-40B4-BE49-F238E27FC236}">
                <a16:creationId xmlns:a16="http://schemas.microsoft.com/office/drawing/2014/main" id="{A22C2AA8-A92E-77E3-424B-EF90BF2D3576}"/>
              </a:ext>
            </a:extLst>
          </p:cNvPr>
          <p:cNvSpPr txBox="1"/>
          <p:nvPr/>
        </p:nvSpPr>
        <p:spPr>
          <a:xfrm>
            <a:off x="11058993" y="3631195"/>
            <a:ext cx="1189749" cy="301621"/>
          </a:xfrm>
          <a:prstGeom prst="rect">
            <a:avLst/>
          </a:prstGeom>
          <a:noFill/>
        </p:spPr>
        <p:txBody>
          <a:bodyPr wrap="none" rtlCol="0">
            <a:spAutoFit/>
          </a:bodyPr>
          <a:lstStyle/>
          <a:p>
            <a:r>
              <a:rPr lang="en-US" altLang="zh-CN" sz="1360" b="1" dirty="0"/>
              <a:t>Log </a:t>
            </a:r>
            <a:r>
              <a:rPr lang="en-US" altLang="zh-CN" sz="1360" b="1" dirty="0" err="1"/>
              <a:t>Probility</a:t>
            </a:r>
            <a:endParaRPr lang="en-US" altLang="zh-CN" sz="1360" b="1" dirty="0"/>
          </a:p>
        </p:txBody>
      </p:sp>
      <p:sp>
        <p:nvSpPr>
          <p:cNvPr id="96" name="箭头: 左 97">
            <a:extLst>
              <a:ext uri="{FF2B5EF4-FFF2-40B4-BE49-F238E27FC236}">
                <a16:creationId xmlns:a16="http://schemas.microsoft.com/office/drawing/2014/main" id="{DF2054D0-78F9-5152-B211-6DAC81FAE44E}"/>
              </a:ext>
            </a:extLst>
          </p:cNvPr>
          <p:cNvSpPr/>
          <p:nvPr/>
        </p:nvSpPr>
        <p:spPr>
          <a:xfrm rot="16200000">
            <a:off x="10348592" y="1898227"/>
            <a:ext cx="305676" cy="333480"/>
          </a:xfrm>
          <a:prstGeom prst="leftArrow">
            <a:avLst/>
          </a:prstGeom>
          <a:solidFill>
            <a:srgbClr val="C6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99" name="标题 5">
            <a:extLst>
              <a:ext uri="{FF2B5EF4-FFF2-40B4-BE49-F238E27FC236}">
                <a16:creationId xmlns:a16="http://schemas.microsoft.com/office/drawing/2014/main" id="{DCFD063E-B1B5-9FBE-3CFB-1CD9077F830A}"/>
              </a:ext>
            </a:extLst>
          </p:cNvPr>
          <p:cNvSpPr>
            <a:spLocks noGrp="1"/>
          </p:cNvSpPr>
          <p:nvPr>
            <p:ph type="title"/>
          </p:nvPr>
        </p:nvSpPr>
        <p:spPr>
          <a:xfrm>
            <a:off x="1411199" y="651600"/>
            <a:ext cx="7086573" cy="554400"/>
          </a:xfrm>
        </p:spPr>
        <p:txBody>
          <a:bodyPr>
            <a:normAutofit fontScale="90000"/>
          </a:bodyPr>
          <a:lstStyle/>
          <a:p>
            <a:r>
              <a:rPr lang="zh-CN" altLang="en-US" sz="3300" dirty="0"/>
              <a:t>研究内容 </a:t>
            </a:r>
            <a:r>
              <a:rPr lang="en-US" altLang="zh-CN" sz="3300" dirty="0"/>
              <a:t>-</a:t>
            </a:r>
            <a:r>
              <a:rPr lang="en-US" altLang="zh-CN" dirty="0"/>
              <a:t> </a:t>
            </a:r>
            <a:r>
              <a:rPr lang="zh-CN" altLang="zh-CN" sz="2000" dirty="0"/>
              <a:t>基于梯度下降的</a:t>
            </a:r>
            <a:r>
              <a:rPr lang="en-US" altLang="zh-CN" sz="2000" dirty="0"/>
              <a:t> Automatic Prompt Engineer</a:t>
            </a:r>
            <a:endParaRPr lang="zh-CN" altLang="en-US" sz="2000" dirty="0"/>
          </a:p>
        </p:txBody>
      </p:sp>
    </p:spTree>
    <p:extLst>
      <p:ext uri="{BB962C8B-B14F-4D97-AF65-F5344CB8AC3E}">
        <p14:creationId xmlns:p14="http://schemas.microsoft.com/office/powerpoint/2010/main" val="2038503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圆角 108">
            <a:extLst>
              <a:ext uri="{FF2B5EF4-FFF2-40B4-BE49-F238E27FC236}">
                <a16:creationId xmlns:a16="http://schemas.microsoft.com/office/drawing/2014/main" id="{B62331C9-3165-F5DC-B8F7-96F69D796BB2}"/>
              </a:ext>
            </a:extLst>
          </p:cNvPr>
          <p:cNvSpPr/>
          <p:nvPr/>
        </p:nvSpPr>
        <p:spPr>
          <a:xfrm>
            <a:off x="8421605" y="1335443"/>
            <a:ext cx="3088968" cy="4748696"/>
          </a:xfrm>
          <a:prstGeom prst="roundRect">
            <a:avLst>
              <a:gd name="adj" fmla="val 4475"/>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108" name="矩形: 圆角 107">
            <a:extLst>
              <a:ext uri="{FF2B5EF4-FFF2-40B4-BE49-F238E27FC236}">
                <a16:creationId xmlns:a16="http://schemas.microsoft.com/office/drawing/2014/main" id="{B3DC3013-1391-8CF5-CC7F-6C17C8D77A63}"/>
              </a:ext>
            </a:extLst>
          </p:cNvPr>
          <p:cNvSpPr/>
          <p:nvPr/>
        </p:nvSpPr>
        <p:spPr>
          <a:xfrm>
            <a:off x="4359770" y="1317970"/>
            <a:ext cx="3845998" cy="4748696"/>
          </a:xfrm>
          <a:prstGeom prst="roundRect">
            <a:avLst>
              <a:gd name="adj" fmla="val 4475"/>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107" name="矩形: 圆角 106">
            <a:extLst>
              <a:ext uri="{FF2B5EF4-FFF2-40B4-BE49-F238E27FC236}">
                <a16:creationId xmlns:a16="http://schemas.microsoft.com/office/drawing/2014/main" id="{C86727F5-F74F-BD10-110B-BA74456471B9}"/>
              </a:ext>
            </a:extLst>
          </p:cNvPr>
          <p:cNvSpPr/>
          <p:nvPr/>
        </p:nvSpPr>
        <p:spPr>
          <a:xfrm>
            <a:off x="348588" y="1304234"/>
            <a:ext cx="3600617" cy="4748696"/>
          </a:xfrm>
          <a:prstGeom prst="roundRect">
            <a:avLst>
              <a:gd name="adj" fmla="val 4475"/>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a:xfrm>
            <a:off x="1407696" y="651600"/>
            <a:ext cx="6172066" cy="554400"/>
          </a:xfrm>
        </p:spPr>
        <p:txBody>
          <a:bodyPr>
            <a:normAutofit/>
          </a:bodyPr>
          <a:lstStyle/>
          <a:p>
            <a:r>
              <a:rPr lang="zh-CN" altLang="en-US" dirty="0"/>
              <a:t>技术验证 </a:t>
            </a:r>
            <a:r>
              <a:rPr lang="en-US" altLang="zh-CN" dirty="0"/>
              <a:t>- </a:t>
            </a:r>
            <a:r>
              <a:rPr lang="zh-CN" altLang="en-US" sz="1800" dirty="0"/>
              <a:t>开源技术库检索原型系统</a:t>
            </a:r>
          </a:p>
        </p:txBody>
      </p:sp>
      <p:sp>
        <p:nvSpPr>
          <p:cNvPr id="5" name="灯片编号占位符 4">
            <a:extLst>
              <a:ext uri="{FF2B5EF4-FFF2-40B4-BE49-F238E27FC236}">
                <a16:creationId xmlns:a16="http://schemas.microsoft.com/office/drawing/2014/main" id="{E4D394D3-90D3-42B9-B8E4-56331BEDBAC9}"/>
              </a:ext>
            </a:extLst>
          </p:cNvPr>
          <p:cNvSpPr>
            <a:spLocks noGrp="1"/>
          </p:cNvSpPr>
          <p:nvPr>
            <p:ph type="sldNum" sz="quarter" idx="12"/>
          </p:nvPr>
        </p:nvSpPr>
        <p:spPr>
          <a:xfrm>
            <a:off x="8610600" y="635635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pPr/>
              <a:t>12</a:t>
            </a:fld>
            <a:endParaRPr kumimoji="1" lang="zh-CN" altLang="en-US" dirty="0"/>
          </a:p>
        </p:txBody>
      </p:sp>
      <p:sp>
        <p:nvSpPr>
          <p:cNvPr id="4" name="矩形: 圆角 3">
            <a:extLst>
              <a:ext uri="{FF2B5EF4-FFF2-40B4-BE49-F238E27FC236}">
                <a16:creationId xmlns:a16="http://schemas.microsoft.com/office/drawing/2014/main" id="{132EA4DC-1172-30A4-294A-7C42F4A1D1E1}"/>
              </a:ext>
            </a:extLst>
          </p:cNvPr>
          <p:cNvSpPr/>
          <p:nvPr/>
        </p:nvSpPr>
        <p:spPr>
          <a:xfrm>
            <a:off x="8763537" y="2811908"/>
            <a:ext cx="2371331" cy="1829381"/>
          </a:xfrm>
          <a:prstGeom prst="roundRect">
            <a:avLst>
              <a:gd name="adj" fmla="val 4475"/>
            </a:avLst>
          </a:prstGeom>
          <a:solidFill>
            <a:schemeClr val="bg1">
              <a:lumMod val="9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7" name="矩形: 圆角 6">
            <a:extLst>
              <a:ext uri="{FF2B5EF4-FFF2-40B4-BE49-F238E27FC236}">
                <a16:creationId xmlns:a16="http://schemas.microsoft.com/office/drawing/2014/main" id="{950F8486-D6E0-91CB-11B2-C5613E2A75CB}"/>
              </a:ext>
            </a:extLst>
          </p:cNvPr>
          <p:cNvSpPr/>
          <p:nvPr/>
        </p:nvSpPr>
        <p:spPr>
          <a:xfrm>
            <a:off x="1629235" y="3781557"/>
            <a:ext cx="1312917" cy="45566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指令数据生成</a:t>
            </a:r>
          </a:p>
        </p:txBody>
      </p:sp>
      <p:sp>
        <p:nvSpPr>
          <p:cNvPr id="8" name="矩形: 圆角 7">
            <a:extLst>
              <a:ext uri="{FF2B5EF4-FFF2-40B4-BE49-F238E27FC236}">
                <a16:creationId xmlns:a16="http://schemas.microsoft.com/office/drawing/2014/main" id="{873D492A-BF00-A979-34F5-09CBDC9CDA7E}"/>
              </a:ext>
            </a:extLst>
          </p:cNvPr>
          <p:cNvSpPr/>
          <p:nvPr/>
        </p:nvSpPr>
        <p:spPr>
          <a:xfrm>
            <a:off x="8728706" y="2039652"/>
            <a:ext cx="1523977" cy="365755"/>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355" dirty="0" err="1">
                <a:solidFill>
                  <a:schemeClr val="tx1"/>
                </a:solidFill>
                <a:latin typeface="黑体" panose="02010609060101010101" pitchFamily="49" charset="-122"/>
                <a:ea typeface="黑体" panose="02010609060101010101" pitchFamily="49" charset="-122"/>
              </a:rPr>
              <a:t>BadCase</a:t>
            </a:r>
            <a:r>
              <a:rPr lang="en-US" altLang="zh-CN" sz="1355" dirty="0">
                <a:solidFill>
                  <a:schemeClr val="tx1"/>
                </a:solidFill>
                <a:latin typeface="黑体" panose="02010609060101010101" pitchFamily="49" charset="-122"/>
                <a:ea typeface="黑体" panose="02010609060101010101" pitchFamily="49" charset="-122"/>
              </a:rPr>
              <a:t> </a:t>
            </a:r>
            <a:r>
              <a:rPr lang="zh-CN" altLang="en-US" sz="1355" dirty="0">
                <a:solidFill>
                  <a:schemeClr val="tx1"/>
                </a:solidFill>
                <a:latin typeface="黑体" panose="02010609060101010101" pitchFamily="49" charset="-122"/>
                <a:ea typeface="黑体" panose="02010609060101010101" pitchFamily="49" charset="-122"/>
              </a:rPr>
              <a:t>积累</a:t>
            </a:r>
          </a:p>
        </p:txBody>
      </p:sp>
      <p:sp>
        <p:nvSpPr>
          <p:cNvPr id="9" name="文本框 8">
            <a:extLst>
              <a:ext uri="{FF2B5EF4-FFF2-40B4-BE49-F238E27FC236}">
                <a16:creationId xmlns:a16="http://schemas.microsoft.com/office/drawing/2014/main" id="{B0FD39A1-EBCA-9FC4-1DFD-0A71321B9D18}"/>
              </a:ext>
            </a:extLst>
          </p:cNvPr>
          <p:cNvSpPr txBox="1"/>
          <p:nvPr/>
        </p:nvSpPr>
        <p:spPr>
          <a:xfrm>
            <a:off x="5265861" y="5380866"/>
            <a:ext cx="2140330" cy="326884"/>
          </a:xfrm>
          <a:prstGeom prst="rect">
            <a:avLst/>
          </a:prstGeom>
          <a:noFill/>
        </p:spPr>
        <p:txBody>
          <a:bodyPr wrap="none" rtlCol="0">
            <a:spAutoFit/>
          </a:bodyPr>
          <a:lstStyle/>
          <a:p>
            <a:r>
              <a:rPr lang="zh-CN" altLang="en-US" sz="1524" dirty="0">
                <a:latin typeface="黑体" panose="02010609060101010101" pitchFamily="49" charset="-122"/>
                <a:ea typeface="黑体" panose="02010609060101010101" pitchFamily="49" charset="-122"/>
              </a:rPr>
              <a:t>开源科技热点追踪系统</a:t>
            </a:r>
          </a:p>
        </p:txBody>
      </p:sp>
      <p:pic>
        <p:nvPicPr>
          <p:cNvPr id="10" name="图形 9" descr="线箭头: 顺时针曲线 纯色填充">
            <a:extLst>
              <a:ext uri="{FF2B5EF4-FFF2-40B4-BE49-F238E27FC236}">
                <a16:creationId xmlns:a16="http://schemas.microsoft.com/office/drawing/2014/main" id="{9DEEA8B2-73A4-9FD4-D640-CF312DACFC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flipH="1">
            <a:off x="8428341" y="4132271"/>
            <a:ext cx="608306" cy="1719481"/>
          </a:xfrm>
          <a:prstGeom prst="rect">
            <a:avLst/>
          </a:prstGeom>
        </p:spPr>
      </p:pic>
      <p:grpSp>
        <p:nvGrpSpPr>
          <p:cNvPr id="11" name="组合 10">
            <a:extLst>
              <a:ext uri="{FF2B5EF4-FFF2-40B4-BE49-F238E27FC236}">
                <a16:creationId xmlns:a16="http://schemas.microsoft.com/office/drawing/2014/main" id="{978329DD-C4F8-EB9B-A352-C39DCC70B153}"/>
              </a:ext>
            </a:extLst>
          </p:cNvPr>
          <p:cNvGrpSpPr/>
          <p:nvPr/>
        </p:nvGrpSpPr>
        <p:grpSpPr>
          <a:xfrm>
            <a:off x="9511952" y="4923645"/>
            <a:ext cx="1219182" cy="372520"/>
            <a:chOff x="9896996" y="5485756"/>
            <a:chExt cx="1219182" cy="372520"/>
          </a:xfrm>
        </p:grpSpPr>
        <p:sp>
          <p:nvSpPr>
            <p:cNvPr id="98" name="矩形: 圆角 97">
              <a:extLst>
                <a:ext uri="{FF2B5EF4-FFF2-40B4-BE49-F238E27FC236}">
                  <a16:creationId xmlns:a16="http://schemas.microsoft.com/office/drawing/2014/main" id="{CB385538-68D6-5E3D-2183-F6BD83AB40E2}"/>
                </a:ext>
              </a:extLst>
            </p:cNvPr>
            <p:cNvSpPr/>
            <p:nvPr/>
          </p:nvSpPr>
          <p:spPr>
            <a:xfrm>
              <a:off x="9896996" y="5492521"/>
              <a:ext cx="1219182" cy="36575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355" dirty="0">
                  <a:solidFill>
                    <a:schemeClr val="tx1"/>
                  </a:solidFill>
                  <a:latin typeface="黑体" panose="02010609060101010101" pitchFamily="49" charset="-122"/>
                  <a:ea typeface="黑体" panose="02010609060101010101" pitchFamily="49" charset="-122"/>
                </a:rPr>
                <a:t>   效果评估</a:t>
              </a:r>
            </a:p>
          </p:txBody>
        </p:sp>
        <p:pic>
          <p:nvPicPr>
            <p:cNvPr id="99" name="图形 98" descr="选中的剪贴板 纯色填充">
              <a:extLst>
                <a:ext uri="{FF2B5EF4-FFF2-40B4-BE49-F238E27FC236}">
                  <a16:creationId xmlns:a16="http://schemas.microsoft.com/office/drawing/2014/main" id="{F7179D7E-0B94-C9FF-401B-501E845A50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05480" y="5485756"/>
              <a:ext cx="356305" cy="356305"/>
            </a:xfrm>
            <a:prstGeom prst="rect">
              <a:avLst/>
            </a:prstGeom>
          </p:spPr>
        </p:pic>
      </p:grpSp>
      <p:pic>
        <p:nvPicPr>
          <p:cNvPr id="12" name="图片 11">
            <a:extLst>
              <a:ext uri="{FF2B5EF4-FFF2-40B4-BE49-F238E27FC236}">
                <a16:creationId xmlns:a16="http://schemas.microsoft.com/office/drawing/2014/main" id="{2A904494-B4D3-5A8A-AC31-A31D94911CB4}"/>
              </a:ext>
            </a:extLst>
          </p:cNvPr>
          <p:cNvPicPr>
            <a:picLocks noChangeAspect="1"/>
          </p:cNvPicPr>
          <p:nvPr/>
        </p:nvPicPr>
        <p:blipFill>
          <a:blip r:embed="rId7"/>
          <a:stretch>
            <a:fillRect/>
          </a:stretch>
        </p:blipFill>
        <p:spPr>
          <a:xfrm>
            <a:off x="2088841" y="3162928"/>
            <a:ext cx="312696" cy="312696"/>
          </a:xfrm>
          <a:prstGeom prst="rect">
            <a:avLst/>
          </a:prstGeom>
        </p:spPr>
      </p:pic>
      <p:grpSp>
        <p:nvGrpSpPr>
          <p:cNvPr id="13" name="组合 12">
            <a:extLst>
              <a:ext uri="{FF2B5EF4-FFF2-40B4-BE49-F238E27FC236}">
                <a16:creationId xmlns:a16="http://schemas.microsoft.com/office/drawing/2014/main" id="{A5BE7A31-F309-CA93-408B-59A9D475FB18}"/>
              </a:ext>
            </a:extLst>
          </p:cNvPr>
          <p:cNvGrpSpPr/>
          <p:nvPr/>
        </p:nvGrpSpPr>
        <p:grpSpPr>
          <a:xfrm>
            <a:off x="4522080" y="2662599"/>
            <a:ext cx="3551973" cy="2170776"/>
            <a:chOff x="4263573" y="1410775"/>
            <a:chExt cx="3551973" cy="2170776"/>
          </a:xfrm>
        </p:grpSpPr>
        <p:sp>
          <p:nvSpPr>
            <p:cNvPr id="38" name="矩形: 圆角 37">
              <a:extLst>
                <a:ext uri="{FF2B5EF4-FFF2-40B4-BE49-F238E27FC236}">
                  <a16:creationId xmlns:a16="http://schemas.microsoft.com/office/drawing/2014/main" id="{E1579B46-1D38-F3B1-3CBD-09C8C1F30125}"/>
                </a:ext>
              </a:extLst>
            </p:cNvPr>
            <p:cNvSpPr/>
            <p:nvPr/>
          </p:nvSpPr>
          <p:spPr>
            <a:xfrm>
              <a:off x="4263573" y="1410775"/>
              <a:ext cx="3551973" cy="2170776"/>
            </a:xfrm>
            <a:prstGeom prst="roundRect">
              <a:avLst>
                <a:gd name="adj" fmla="val 7417"/>
              </a:avLst>
            </a:prstGeom>
            <a:solidFill>
              <a:schemeClr val="accent5">
                <a:lumMod val="20000"/>
                <a:lumOff val="8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grpSp>
          <p:nvGrpSpPr>
            <p:cNvPr id="39" name="组合 38">
              <a:extLst>
                <a:ext uri="{FF2B5EF4-FFF2-40B4-BE49-F238E27FC236}">
                  <a16:creationId xmlns:a16="http://schemas.microsoft.com/office/drawing/2014/main" id="{48E699F2-45C1-857D-3338-72306B02DD11}"/>
                </a:ext>
              </a:extLst>
            </p:cNvPr>
            <p:cNvGrpSpPr/>
            <p:nvPr/>
          </p:nvGrpSpPr>
          <p:grpSpPr>
            <a:xfrm>
              <a:off x="6200835" y="2025137"/>
              <a:ext cx="1201436" cy="780317"/>
              <a:chOff x="6369200" y="5243451"/>
              <a:chExt cx="1181096" cy="713204"/>
            </a:xfrm>
          </p:grpSpPr>
          <p:sp>
            <p:nvSpPr>
              <p:cNvPr id="52" name="矩形: 圆角 208">
                <a:extLst>
                  <a:ext uri="{FF2B5EF4-FFF2-40B4-BE49-F238E27FC236}">
                    <a16:creationId xmlns:a16="http://schemas.microsoft.com/office/drawing/2014/main" id="{C84AA5D1-1BB7-FC04-11E8-4C519A1DF120}"/>
                  </a:ext>
                </a:extLst>
              </p:cNvPr>
              <p:cNvSpPr/>
              <p:nvPr/>
            </p:nvSpPr>
            <p:spPr>
              <a:xfrm>
                <a:off x="6369200" y="5243451"/>
                <a:ext cx="1181096" cy="713204"/>
              </a:xfrm>
              <a:prstGeom prst="roundRect">
                <a:avLst>
                  <a:gd name="adj" fmla="val 992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grpSp>
            <p:nvGrpSpPr>
              <p:cNvPr id="53" name="组合 52">
                <a:extLst>
                  <a:ext uri="{FF2B5EF4-FFF2-40B4-BE49-F238E27FC236}">
                    <a16:creationId xmlns:a16="http://schemas.microsoft.com/office/drawing/2014/main" id="{F7BB4123-BB60-D2B4-69F4-19AA3D9BECE2}"/>
                  </a:ext>
                </a:extLst>
              </p:cNvPr>
              <p:cNvGrpSpPr/>
              <p:nvPr/>
            </p:nvGrpSpPr>
            <p:grpSpPr>
              <a:xfrm>
                <a:off x="6515426" y="5316507"/>
                <a:ext cx="981173" cy="567092"/>
                <a:chOff x="714194" y="2431564"/>
                <a:chExt cx="2406910" cy="1391131"/>
              </a:xfrm>
            </p:grpSpPr>
            <p:sp>
              <p:nvSpPr>
                <p:cNvPr id="54" name="椭圆 53">
                  <a:extLst>
                    <a:ext uri="{FF2B5EF4-FFF2-40B4-BE49-F238E27FC236}">
                      <a16:creationId xmlns:a16="http://schemas.microsoft.com/office/drawing/2014/main" id="{CEAB1561-4E0D-D8F6-1B80-89EDFB5499F5}"/>
                    </a:ext>
                  </a:extLst>
                </p:cNvPr>
                <p:cNvSpPr/>
                <p:nvPr/>
              </p:nvSpPr>
              <p:spPr>
                <a:xfrm>
                  <a:off x="1405359" y="2431564"/>
                  <a:ext cx="228855" cy="228855"/>
                </a:xfrm>
                <a:prstGeom prst="ellipse">
                  <a:avLst/>
                </a:prstGeom>
                <a:solidFill>
                  <a:srgbClr val="EFE8F5"/>
                </a:solidFill>
                <a:ln w="12700" cmpd="sng">
                  <a:solidFill>
                    <a:srgbClr val="B28F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55" name="椭圆 54">
                  <a:extLst>
                    <a:ext uri="{FF2B5EF4-FFF2-40B4-BE49-F238E27FC236}">
                      <a16:creationId xmlns:a16="http://schemas.microsoft.com/office/drawing/2014/main" id="{A694E959-CA91-D458-AC20-6AFB52EE4CF0}"/>
                    </a:ext>
                  </a:extLst>
                </p:cNvPr>
                <p:cNvSpPr/>
                <p:nvPr/>
              </p:nvSpPr>
              <p:spPr>
                <a:xfrm>
                  <a:off x="1405359" y="2820667"/>
                  <a:ext cx="228855" cy="228855"/>
                </a:xfrm>
                <a:prstGeom prst="ellipse">
                  <a:avLst/>
                </a:prstGeom>
                <a:solidFill>
                  <a:srgbClr val="EFE8F5"/>
                </a:solidFill>
                <a:ln w="12700" cmpd="sng">
                  <a:solidFill>
                    <a:srgbClr val="B28F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56" name="椭圆 55">
                  <a:extLst>
                    <a:ext uri="{FF2B5EF4-FFF2-40B4-BE49-F238E27FC236}">
                      <a16:creationId xmlns:a16="http://schemas.microsoft.com/office/drawing/2014/main" id="{BADA8DC6-3433-6F94-A4B1-0B57EC007A22}"/>
                    </a:ext>
                  </a:extLst>
                </p:cNvPr>
                <p:cNvSpPr/>
                <p:nvPr/>
              </p:nvSpPr>
              <p:spPr>
                <a:xfrm>
                  <a:off x="1405359" y="3208382"/>
                  <a:ext cx="228855" cy="228855"/>
                </a:xfrm>
                <a:prstGeom prst="ellipse">
                  <a:avLst/>
                </a:prstGeom>
                <a:solidFill>
                  <a:srgbClr val="EFE8F5"/>
                </a:solidFill>
                <a:ln w="12700" cmpd="sng">
                  <a:solidFill>
                    <a:srgbClr val="B28F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57" name="椭圆 56">
                  <a:extLst>
                    <a:ext uri="{FF2B5EF4-FFF2-40B4-BE49-F238E27FC236}">
                      <a16:creationId xmlns:a16="http://schemas.microsoft.com/office/drawing/2014/main" id="{0FB50FC3-EAF8-4759-5279-0AB22328CBD1}"/>
                    </a:ext>
                  </a:extLst>
                </p:cNvPr>
                <p:cNvSpPr/>
                <p:nvPr/>
              </p:nvSpPr>
              <p:spPr>
                <a:xfrm>
                  <a:off x="1405358" y="3593840"/>
                  <a:ext cx="228855" cy="228855"/>
                </a:xfrm>
                <a:prstGeom prst="ellipse">
                  <a:avLst/>
                </a:prstGeom>
                <a:solidFill>
                  <a:srgbClr val="EFE8F5"/>
                </a:solidFill>
                <a:ln w="12700" cmpd="sng">
                  <a:solidFill>
                    <a:srgbClr val="B28F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58" name="椭圆 57">
                  <a:extLst>
                    <a:ext uri="{FF2B5EF4-FFF2-40B4-BE49-F238E27FC236}">
                      <a16:creationId xmlns:a16="http://schemas.microsoft.com/office/drawing/2014/main" id="{B38C2255-1A88-75E6-740C-8D76AF99952E}"/>
                    </a:ext>
                  </a:extLst>
                </p:cNvPr>
                <p:cNvSpPr/>
                <p:nvPr/>
              </p:nvSpPr>
              <p:spPr>
                <a:xfrm>
                  <a:off x="2205930" y="2431564"/>
                  <a:ext cx="228855" cy="228855"/>
                </a:xfrm>
                <a:prstGeom prst="ellipse">
                  <a:avLst/>
                </a:prstGeom>
                <a:solidFill>
                  <a:srgbClr val="E5F5EB"/>
                </a:solidFill>
                <a:ln w="12700" cmpd="sng">
                  <a:solidFill>
                    <a:srgbClr val="10B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59" name="椭圆 58">
                  <a:extLst>
                    <a:ext uri="{FF2B5EF4-FFF2-40B4-BE49-F238E27FC236}">
                      <a16:creationId xmlns:a16="http://schemas.microsoft.com/office/drawing/2014/main" id="{EBA89ECA-9C4E-3A51-9521-7B58B68CC333}"/>
                    </a:ext>
                  </a:extLst>
                </p:cNvPr>
                <p:cNvSpPr/>
                <p:nvPr/>
              </p:nvSpPr>
              <p:spPr>
                <a:xfrm>
                  <a:off x="2205930" y="2820667"/>
                  <a:ext cx="228855" cy="228855"/>
                </a:xfrm>
                <a:prstGeom prst="ellipse">
                  <a:avLst/>
                </a:prstGeom>
                <a:solidFill>
                  <a:srgbClr val="E5F5EB"/>
                </a:solidFill>
                <a:ln w="12700" cmpd="sng">
                  <a:solidFill>
                    <a:srgbClr val="10B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60" name="椭圆 59">
                  <a:extLst>
                    <a:ext uri="{FF2B5EF4-FFF2-40B4-BE49-F238E27FC236}">
                      <a16:creationId xmlns:a16="http://schemas.microsoft.com/office/drawing/2014/main" id="{061D7019-9D1B-859E-62B6-B2CE6AA08133}"/>
                    </a:ext>
                  </a:extLst>
                </p:cNvPr>
                <p:cNvSpPr/>
                <p:nvPr/>
              </p:nvSpPr>
              <p:spPr>
                <a:xfrm>
                  <a:off x="2205930" y="3208382"/>
                  <a:ext cx="228855" cy="228855"/>
                </a:xfrm>
                <a:prstGeom prst="ellipse">
                  <a:avLst/>
                </a:prstGeom>
                <a:solidFill>
                  <a:srgbClr val="E5F5EB"/>
                </a:solidFill>
                <a:ln w="12700" cmpd="sng">
                  <a:solidFill>
                    <a:srgbClr val="10B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61" name="椭圆 60">
                  <a:extLst>
                    <a:ext uri="{FF2B5EF4-FFF2-40B4-BE49-F238E27FC236}">
                      <a16:creationId xmlns:a16="http://schemas.microsoft.com/office/drawing/2014/main" id="{0122DC78-479B-6FC8-A684-B99189BA801D}"/>
                    </a:ext>
                  </a:extLst>
                </p:cNvPr>
                <p:cNvSpPr/>
                <p:nvPr/>
              </p:nvSpPr>
              <p:spPr>
                <a:xfrm>
                  <a:off x="2205929" y="3593840"/>
                  <a:ext cx="228855" cy="228855"/>
                </a:xfrm>
                <a:prstGeom prst="ellipse">
                  <a:avLst/>
                </a:prstGeom>
                <a:solidFill>
                  <a:srgbClr val="E5F5EB"/>
                </a:solidFill>
                <a:ln w="12700" cmpd="sng">
                  <a:solidFill>
                    <a:srgbClr val="10B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62" name="椭圆 61">
                  <a:extLst>
                    <a:ext uri="{FF2B5EF4-FFF2-40B4-BE49-F238E27FC236}">
                      <a16:creationId xmlns:a16="http://schemas.microsoft.com/office/drawing/2014/main" id="{3179F0FF-C9CC-98EF-796C-448778B14D3A}"/>
                    </a:ext>
                  </a:extLst>
                </p:cNvPr>
                <p:cNvSpPr/>
                <p:nvPr/>
              </p:nvSpPr>
              <p:spPr>
                <a:xfrm>
                  <a:off x="716236" y="2621837"/>
                  <a:ext cx="228855" cy="228855"/>
                </a:xfrm>
                <a:prstGeom prst="ellipse">
                  <a:avLst/>
                </a:prstGeom>
                <a:solidFill>
                  <a:schemeClr val="accent4">
                    <a:lumMod val="20000"/>
                    <a:lumOff val="80000"/>
                  </a:schemeClr>
                </a:solidFill>
                <a:ln w="12700"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63" name="椭圆 62">
                  <a:extLst>
                    <a:ext uri="{FF2B5EF4-FFF2-40B4-BE49-F238E27FC236}">
                      <a16:creationId xmlns:a16="http://schemas.microsoft.com/office/drawing/2014/main" id="{DC037876-79F3-A958-2516-68F141AFC972}"/>
                    </a:ext>
                  </a:extLst>
                </p:cNvPr>
                <p:cNvSpPr/>
                <p:nvPr/>
              </p:nvSpPr>
              <p:spPr>
                <a:xfrm>
                  <a:off x="716236" y="3008690"/>
                  <a:ext cx="228855" cy="228855"/>
                </a:xfrm>
                <a:prstGeom prst="ellipse">
                  <a:avLst/>
                </a:prstGeom>
                <a:solidFill>
                  <a:schemeClr val="accent4">
                    <a:lumMod val="20000"/>
                    <a:lumOff val="80000"/>
                  </a:schemeClr>
                </a:solidFill>
                <a:ln w="12700"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64" name="椭圆 63">
                  <a:extLst>
                    <a:ext uri="{FF2B5EF4-FFF2-40B4-BE49-F238E27FC236}">
                      <a16:creationId xmlns:a16="http://schemas.microsoft.com/office/drawing/2014/main" id="{2045C9D5-6FC5-835A-D3FD-0ADF41FA1F36}"/>
                    </a:ext>
                  </a:extLst>
                </p:cNvPr>
                <p:cNvSpPr/>
                <p:nvPr/>
              </p:nvSpPr>
              <p:spPr>
                <a:xfrm>
                  <a:off x="714194" y="3409875"/>
                  <a:ext cx="228855" cy="228855"/>
                </a:xfrm>
                <a:prstGeom prst="ellipse">
                  <a:avLst/>
                </a:prstGeom>
                <a:solidFill>
                  <a:schemeClr val="accent4">
                    <a:lumMod val="20000"/>
                    <a:lumOff val="80000"/>
                  </a:schemeClr>
                </a:solidFill>
                <a:ln w="12700"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65" name="椭圆 64">
                  <a:extLst>
                    <a:ext uri="{FF2B5EF4-FFF2-40B4-BE49-F238E27FC236}">
                      <a16:creationId xmlns:a16="http://schemas.microsoft.com/office/drawing/2014/main" id="{1E8EDF61-CD73-4446-507E-06E791EB13D1}"/>
                    </a:ext>
                  </a:extLst>
                </p:cNvPr>
                <p:cNvSpPr/>
                <p:nvPr/>
              </p:nvSpPr>
              <p:spPr>
                <a:xfrm>
                  <a:off x="2892249" y="3007610"/>
                  <a:ext cx="228855" cy="228855"/>
                </a:xfrm>
                <a:prstGeom prst="ellipse">
                  <a:avLst/>
                </a:prstGeom>
                <a:solidFill>
                  <a:schemeClr val="accent5">
                    <a:lumMod val="20000"/>
                    <a:lumOff val="80000"/>
                  </a:schemeClr>
                </a:solidFill>
                <a:ln w="12700" cmpd="sng">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cxnSp>
              <p:nvCxnSpPr>
                <p:cNvPr id="66" name="直接箭头连接符 175">
                  <a:extLst>
                    <a:ext uri="{FF2B5EF4-FFF2-40B4-BE49-F238E27FC236}">
                      <a16:creationId xmlns:a16="http://schemas.microsoft.com/office/drawing/2014/main" id="{0CA9FA30-39FF-258F-04AC-A598B2F42517}"/>
                    </a:ext>
                  </a:extLst>
                </p:cNvPr>
                <p:cNvCxnSpPr>
                  <a:stCxn id="62" idx="6"/>
                  <a:endCxn id="54" idx="2"/>
                </p:cNvCxnSpPr>
                <p:nvPr/>
              </p:nvCxnSpPr>
              <p:spPr>
                <a:xfrm flipV="1">
                  <a:off x="945091" y="2545992"/>
                  <a:ext cx="460268" cy="19027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7" name="直接箭头连接符 176">
                  <a:extLst>
                    <a:ext uri="{FF2B5EF4-FFF2-40B4-BE49-F238E27FC236}">
                      <a16:creationId xmlns:a16="http://schemas.microsoft.com/office/drawing/2014/main" id="{F71826B7-A7D4-B538-D4D3-75E696B6F76A}"/>
                    </a:ext>
                  </a:extLst>
                </p:cNvPr>
                <p:cNvCxnSpPr>
                  <a:cxnSpLocks/>
                  <a:stCxn id="62" idx="6"/>
                  <a:endCxn id="55" idx="2"/>
                </p:cNvCxnSpPr>
                <p:nvPr/>
              </p:nvCxnSpPr>
              <p:spPr>
                <a:xfrm>
                  <a:off x="945091" y="2736265"/>
                  <a:ext cx="460268" cy="19883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8" name="直接箭头连接符 177">
                  <a:extLst>
                    <a:ext uri="{FF2B5EF4-FFF2-40B4-BE49-F238E27FC236}">
                      <a16:creationId xmlns:a16="http://schemas.microsoft.com/office/drawing/2014/main" id="{C34000CF-F447-705D-15FE-421ABEF0E528}"/>
                    </a:ext>
                  </a:extLst>
                </p:cNvPr>
                <p:cNvCxnSpPr>
                  <a:cxnSpLocks/>
                  <a:stCxn id="62" idx="6"/>
                  <a:endCxn id="56" idx="2"/>
                </p:cNvCxnSpPr>
                <p:nvPr/>
              </p:nvCxnSpPr>
              <p:spPr>
                <a:xfrm>
                  <a:off x="945091" y="2736265"/>
                  <a:ext cx="460268" cy="586545"/>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69" name="直接箭头连接符 178">
                  <a:extLst>
                    <a:ext uri="{FF2B5EF4-FFF2-40B4-BE49-F238E27FC236}">
                      <a16:creationId xmlns:a16="http://schemas.microsoft.com/office/drawing/2014/main" id="{03E1CEBF-EEF8-8780-CDD8-C16F8D48E339}"/>
                    </a:ext>
                  </a:extLst>
                </p:cNvPr>
                <p:cNvCxnSpPr>
                  <a:cxnSpLocks/>
                  <a:stCxn id="62" idx="6"/>
                  <a:endCxn id="57" idx="2"/>
                </p:cNvCxnSpPr>
                <p:nvPr/>
              </p:nvCxnSpPr>
              <p:spPr>
                <a:xfrm>
                  <a:off x="945091" y="2736265"/>
                  <a:ext cx="460267" cy="97200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0" name="直接箭头连接符 179">
                  <a:extLst>
                    <a:ext uri="{FF2B5EF4-FFF2-40B4-BE49-F238E27FC236}">
                      <a16:creationId xmlns:a16="http://schemas.microsoft.com/office/drawing/2014/main" id="{402A5CF5-A89A-8EE3-9289-34691461DFCF}"/>
                    </a:ext>
                  </a:extLst>
                </p:cNvPr>
                <p:cNvCxnSpPr>
                  <a:cxnSpLocks/>
                  <a:stCxn id="63" idx="6"/>
                  <a:endCxn id="54" idx="2"/>
                </p:cNvCxnSpPr>
                <p:nvPr/>
              </p:nvCxnSpPr>
              <p:spPr>
                <a:xfrm flipV="1">
                  <a:off x="945091" y="2545992"/>
                  <a:ext cx="460268" cy="577126"/>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1" name="直接箭头连接符 180">
                  <a:extLst>
                    <a:ext uri="{FF2B5EF4-FFF2-40B4-BE49-F238E27FC236}">
                      <a16:creationId xmlns:a16="http://schemas.microsoft.com/office/drawing/2014/main" id="{74DCE453-B7F9-86EC-6EFD-E68A3A76011C}"/>
                    </a:ext>
                  </a:extLst>
                </p:cNvPr>
                <p:cNvCxnSpPr>
                  <a:cxnSpLocks/>
                  <a:stCxn id="63" idx="6"/>
                  <a:endCxn id="55" idx="2"/>
                </p:cNvCxnSpPr>
                <p:nvPr/>
              </p:nvCxnSpPr>
              <p:spPr>
                <a:xfrm flipV="1">
                  <a:off x="945091" y="2935095"/>
                  <a:ext cx="460268" cy="18802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2" name="直接箭头连接符 181">
                  <a:extLst>
                    <a:ext uri="{FF2B5EF4-FFF2-40B4-BE49-F238E27FC236}">
                      <a16:creationId xmlns:a16="http://schemas.microsoft.com/office/drawing/2014/main" id="{03B97A9A-FF76-BAE8-8A73-B8D8BADD953B}"/>
                    </a:ext>
                  </a:extLst>
                </p:cNvPr>
                <p:cNvCxnSpPr>
                  <a:cxnSpLocks/>
                  <a:stCxn id="63" idx="6"/>
                  <a:endCxn id="56" idx="2"/>
                </p:cNvCxnSpPr>
                <p:nvPr/>
              </p:nvCxnSpPr>
              <p:spPr>
                <a:xfrm>
                  <a:off x="945091" y="3123118"/>
                  <a:ext cx="460268" cy="199692"/>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3" name="直接箭头连接符 182">
                  <a:extLst>
                    <a:ext uri="{FF2B5EF4-FFF2-40B4-BE49-F238E27FC236}">
                      <a16:creationId xmlns:a16="http://schemas.microsoft.com/office/drawing/2014/main" id="{922663C5-06EB-0F80-38F4-2EAE3D290BA7}"/>
                    </a:ext>
                  </a:extLst>
                </p:cNvPr>
                <p:cNvCxnSpPr>
                  <a:cxnSpLocks/>
                  <a:stCxn id="63" idx="6"/>
                  <a:endCxn id="57" idx="2"/>
                </p:cNvCxnSpPr>
                <p:nvPr/>
              </p:nvCxnSpPr>
              <p:spPr>
                <a:xfrm>
                  <a:off x="945091" y="3123118"/>
                  <a:ext cx="460267" cy="58515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4" name="直接箭头连接符 183">
                  <a:extLst>
                    <a:ext uri="{FF2B5EF4-FFF2-40B4-BE49-F238E27FC236}">
                      <a16:creationId xmlns:a16="http://schemas.microsoft.com/office/drawing/2014/main" id="{2CED7AF1-7A8E-CF57-55B1-95F0BAAFD352}"/>
                    </a:ext>
                  </a:extLst>
                </p:cNvPr>
                <p:cNvCxnSpPr>
                  <a:cxnSpLocks/>
                  <a:stCxn id="64" idx="6"/>
                  <a:endCxn id="54" idx="2"/>
                </p:cNvCxnSpPr>
                <p:nvPr/>
              </p:nvCxnSpPr>
              <p:spPr>
                <a:xfrm flipV="1">
                  <a:off x="943049" y="2545992"/>
                  <a:ext cx="462310" cy="978311"/>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5" name="直接箭头连接符 184">
                  <a:extLst>
                    <a:ext uri="{FF2B5EF4-FFF2-40B4-BE49-F238E27FC236}">
                      <a16:creationId xmlns:a16="http://schemas.microsoft.com/office/drawing/2014/main" id="{13E5C7AE-C02D-41CB-EE26-EE86775DB2DB}"/>
                    </a:ext>
                  </a:extLst>
                </p:cNvPr>
                <p:cNvCxnSpPr>
                  <a:cxnSpLocks/>
                  <a:stCxn id="64" idx="6"/>
                  <a:endCxn id="55" idx="2"/>
                </p:cNvCxnSpPr>
                <p:nvPr/>
              </p:nvCxnSpPr>
              <p:spPr>
                <a:xfrm flipV="1">
                  <a:off x="943049" y="2935095"/>
                  <a:ext cx="462310" cy="589208"/>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6" name="直接箭头连接符 185">
                  <a:extLst>
                    <a:ext uri="{FF2B5EF4-FFF2-40B4-BE49-F238E27FC236}">
                      <a16:creationId xmlns:a16="http://schemas.microsoft.com/office/drawing/2014/main" id="{C96CB3CC-1EE0-741A-74A7-F85990B97FCC}"/>
                    </a:ext>
                  </a:extLst>
                </p:cNvPr>
                <p:cNvCxnSpPr>
                  <a:cxnSpLocks/>
                  <a:stCxn id="64" idx="6"/>
                  <a:endCxn id="56" idx="2"/>
                </p:cNvCxnSpPr>
                <p:nvPr/>
              </p:nvCxnSpPr>
              <p:spPr>
                <a:xfrm flipV="1">
                  <a:off x="943049" y="3322810"/>
                  <a:ext cx="462310" cy="20149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7" name="直接箭头连接符 186">
                  <a:extLst>
                    <a:ext uri="{FF2B5EF4-FFF2-40B4-BE49-F238E27FC236}">
                      <a16:creationId xmlns:a16="http://schemas.microsoft.com/office/drawing/2014/main" id="{179C135D-56A4-124E-A532-3F57CB5ABE40}"/>
                    </a:ext>
                  </a:extLst>
                </p:cNvPr>
                <p:cNvCxnSpPr>
                  <a:cxnSpLocks/>
                  <a:stCxn id="64" idx="6"/>
                  <a:endCxn id="57" idx="2"/>
                </p:cNvCxnSpPr>
                <p:nvPr/>
              </p:nvCxnSpPr>
              <p:spPr>
                <a:xfrm>
                  <a:off x="943049" y="3524303"/>
                  <a:ext cx="462309" cy="183965"/>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8" name="直接箭头连接符 187">
                  <a:extLst>
                    <a:ext uri="{FF2B5EF4-FFF2-40B4-BE49-F238E27FC236}">
                      <a16:creationId xmlns:a16="http://schemas.microsoft.com/office/drawing/2014/main" id="{74123487-F18F-6F98-657D-C567A4F7915E}"/>
                    </a:ext>
                  </a:extLst>
                </p:cNvPr>
                <p:cNvCxnSpPr>
                  <a:cxnSpLocks/>
                  <a:stCxn id="54" idx="6"/>
                  <a:endCxn id="58" idx="2"/>
                </p:cNvCxnSpPr>
                <p:nvPr/>
              </p:nvCxnSpPr>
              <p:spPr>
                <a:xfrm>
                  <a:off x="1634214" y="2545992"/>
                  <a:ext cx="571716" cy="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9" name="直接箭头连接符 188">
                  <a:extLst>
                    <a:ext uri="{FF2B5EF4-FFF2-40B4-BE49-F238E27FC236}">
                      <a16:creationId xmlns:a16="http://schemas.microsoft.com/office/drawing/2014/main" id="{F6012943-CD29-763C-2298-2EE80318F38B}"/>
                    </a:ext>
                  </a:extLst>
                </p:cNvPr>
                <p:cNvCxnSpPr>
                  <a:cxnSpLocks/>
                  <a:stCxn id="54" idx="6"/>
                  <a:endCxn id="59" idx="2"/>
                </p:cNvCxnSpPr>
                <p:nvPr/>
              </p:nvCxnSpPr>
              <p:spPr>
                <a:xfrm>
                  <a:off x="1634214" y="2545992"/>
                  <a:ext cx="571716" cy="38910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80" name="直接箭头连接符 189">
                  <a:extLst>
                    <a:ext uri="{FF2B5EF4-FFF2-40B4-BE49-F238E27FC236}">
                      <a16:creationId xmlns:a16="http://schemas.microsoft.com/office/drawing/2014/main" id="{2A42E53C-B65A-7F88-55AC-706C76A3CD8B}"/>
                    </a:ext>
                  </a:extLst>
                </p:cNvPr>
                <p:cNvCxnSpPr>
                  <a:cxnSpLocks/>
                  <a:stCxn id="54" idx="6"/>
                  <a:endCxn id="60" idx="2"/>
                </p:cNvCxnSpPr>
                <p:nvPr/>
              </p:nvCxnSpPr>
              <p:spPr>
                <a:xfrm>
                  <a:off x="1634214" y="2545992"/>
                  <a:ext cx="571716" cy="776818"/>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81" name="直接箭头连接符 190">
                  <a:extLst>
                    <a:ext uri="{FF2B5EF4-FFF2-40B4-BE49-F238E27FC236}">
                      <a16:creationId xmlns:a16="http://schemas.microsoft.com/office/drawing/2014/main" id="{5260F078-FD3A-5FB5-57B6-BC4EB35D7CC3}"/>
                    </a:ext>
                  </a:extLst>
                </p:cNvPr>
                <p:cNvCxnSpPr>
                  <a:cxnSpLocks/>
                  <a:stCxn id="54" idx="6"/>
                  <a:endCxn id="61" idx="2"/>
                </p:cNvCxnSpPr>
                <p:nvPr/>
              </p:nvCxnSpPr>
              <p:spPr>
                <a:xfrm>
                  <a:off x="1634214" y="2545992"/>
                  <a:ext cx="571715" cy="1162276"/>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82" name="直接箭头连接符 191">
                  <a:extLst>
                    <a:ext uri="{FF2B5EF4-FFF2-40B4-BE49-F238E27FC236}">
                      <a16:creationId xmlns:a16="http://schemas.microsoft.com/office/drawing/2014/main" id="{4F7B6F32-B7C9-7230-0BE4-F4F0196098BD}"/>
                    </a:ext>
                  </a:extLst>
                </p:cNvPr>
                <p:cNvCxnSpPr>
                  <a:cxnSpLocks/>
                  <a:stCxn id="55" idx="6"/>
                  <a:endCxn id="58" idx="2"/>
                </p:cNvCxnSpPr>
                <p:nvPr/>
              </p:nvCxnSpPr>
              <p:spPr>
                <a:xfrm flipV="1">
                  <a:off x="1634214" y="2545992"/>
                  <a:ext cx="571716" cy="38910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83" name="直接箭头连接符 192">
                  <a:extLst>
                    <a:ext uri="{FF2B5EF4-FFF2-40B4-BE49-F238E27FC236}">
                      <a16:creationId xmlns:a16="http://schemas.microsoft.com/office/drawing/2014/main" id="{17027C82-14B8-472A-69C5-6C9180482764}"/>
                    </a:ext>
                  </a:extLst>
                </p:cNvPr>
                <p:cNvCxnSpPr>
                  <a:cxnSpLocks/>
                  <a:stCxn id="55" idx="6"/>
                  <a:endCxn id="59" idx="2"/>
                </p:cNvCxnSpPr>
                <p:nvPr/>
              </p:nvCxnSpPr>
              <p:spPr>
                <a:xfrm>
                  <a:off x="1634214" y="2935095"/>
                  <a:ext cx="571716" cy="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84" name="直接箭头连接符 193">
                  <a:extLst>
                    <a:ext uri="{FF2B5EF4-FFF2-40B4-BE49-F238E27FC236}">
                      <a16:creationId xmlns:a16="http://schemas.microsoft.com/office/drawing/2014/main" id="{186C51E3-E901-B613-A5BF-199E3236B327}"/>
                    </a:ext>
                  </a:extLst>
                </p:cNvPr>
                <p:cNvCxnSpPr>
                  <a:cxnSpLocks/>
                  <a:stCxn id="55" idx="6"/>
                  <a:endCxn id="60" idx="2"/>
                </p:cNvCxnSpPr>
                <p:nvPr/>
              </p:nvCxnSpPr>
              <p:spPr>
                <a:xfrm>
                  <a:off x="1634214" y="2935095"/>
                  <a:ext cx="571716" cy="387715"/>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85" name="直接箭头连接符 194">
                  <a:extLst>
                    <a:ext uri="{FF2B5EF4-FFF2-40B4-BE49-F238E27FC236}">
                      <a16:creationId xmlns:a16="http://schemas.microsoft.com/office/drawing/2014/main" id="{7BDF74C9-EAA6-EAD2-E256-8C43B14E94B0}"/>
                    </a:ext>
                  </a:extLst>
                </p:cNvPr>
                <p:cNvCxnSpPr>
                  <a:cxnSpLocks/>
                  <a:stCxn id="55" idx="6"/>
                  <a:endCxn id="61" idx="2"/>
                </p:cNvCxnSpPr>
                <p:nvPr/>
              </p:nvCxnSpPr>
              <p:spPr>
                <a:xfrm>
                  <a:off x="1634214" y="2935095"/>
                  <a:ext cx="571715" cy="77317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86" name="直接箭头连接符 195">
                  <a:extLst>
                    <a:ext uri="{FF2B5EF4-FFF2-40B4-BE49-F238E27FC236}">
                      <a16:creationId xmlns:a16="http://schemas.microsoft.com/office/drawing/2014/main" id="{05EA9B7B-EBE0-9A60-EF81-4D52D83479D7}"/>
                    </a:ext>
                  </a:extLst>
                </p:cNvPr>
                <p:cNvCxnSpPr>
                  <a:cxnSpLocks/>
                  <a:stCxn id="56" idx="6"/>
                  <a:endCxn id="58" idx="2"/>
                </p:cNvCxnSpPr>
                <p:nvPr/>
              </p:nvCxnSpPr>
              <p:spPr>
                <a:xfrm flipV="1">
                  <a:off x="1634214" y="2545992"/>
                  <a:ext cx="571716" cy="776818"/>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87" name="直接箭头连接符 196">
                  <a:extLst>
                    <a:ext uri="{FF2B5EF4-FFF2-40B4-BE49-F238E27FC236}">
                      <a16:creationId xmlns:a16="http://schemas.microsoft.com/office/drawing/2014/main" id="{AF43F3A0-57B5-DE61-D2E8-73684179AAAC}"/>
                    </a:ext>
                  </a:extLst>
                </p:cNvPr>
                <p:cNvCxnSpPr>
                  <a:cxnSpLocks/>
                  <a:stCxn id="56" idx="6"/>
                  <a:endCxn id="59" idx="2"/>
                </p:cNvCxnSpPr>
                <p:nvPr/>
              </p:nvCxnSpPr>
              <p:spPr>
                <a:xfrm flipV="1">
                  <a:off x="1634214" y="2935095"/>
                  <a:ext cx="571716" cy="387715"/>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88" name="直接箭头连接符 197">
                  <a:extLst>
                    <a:ext uri="{FF2B5EF4-FFF2-40B4-BE49-F238E27FC236}">
                      <a16:creationId xmlns:a16="http://schemas.microsoft.com/office/drawing/2014/main" id="{1037A1B1-2819-4772-D886-FB92AA5A2761}"/>
                    </a:ext>
                  </a:extLst>
                </p:cNvPr>
                <p:cNvCxnSpPr>
                  <a:cxnSpLocks/>
                  <a:stCxn id="56" idx="6"/>
                  <a:endCxn id="60" idx="2"/>
                </p:cNvCxnSpPr>
                <p:nvPr/>
              </p:nvCxnSpPr>
              <p:spPr>
                <a:xfrm>
                  <a:off x="1634214" y="3322810"/>
                  <a:ext cx="571716" cy="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89" name="直接箭头连接符 198">
                  <a:extLst>
                    <a:ext uri="{FF2B5EF4-FFF2-40B4-BE49-F238E27FC236}">
                      <a16:creationId xmlns:a16="http://schemas.microsoft.com/office/drawing/2014/main" id="{E34A8BCC-C906-0046-243E-8825F452654E}"/>
                    </a:ext>
                  </a:extLst>
                </p:cNvPr>
                <p:cNvCxnSpPr>
                  <a:cxnSpLocks/>
                  <a:stCxn id="56" idx="6"/>
                  <a:endCxn id="61" idx="2"/>
                </p:cNvCxnSpPr>
                <p:nvPr/>
              </p:nvCxnSpPr>
              <p:spPr>
                <a:xfrm>
                  <a:off x="1634214" y="3322810"/>
                  <a:ext cx="571715" cy="385458"/>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90" name="直接箭头连接符 199">
                  <a:extLst>
                    <a:ext uri="{FF2B5EF4-FFF2-40B4-BE49-F238E27FC236}">
                      <a16:creationId xmlns:a16="http://schemas.microsoft.com/office/drawing/2014/main" id="{29C3BE5C-A667-3875-3803-7E3C8A659863}"/>
                    </a:ext>
                  </a:extLst>
                </p:cNvPr>
                <p:cNvCxnSpPr>
                  <a:cxnSpLocks/>
                  <a:stCxn id="57" idx="6"/>
                  <a:endCxn id="58" idx="2"/>
                </p:cNvCxnSpPr>
                <p:nvPr/>
              </p:nvCxnSpPr>
              <p:spPr>
                <a:xfrm flipV="1">
                  <a:off x="1634213" y="2545992"/>
                  <a:ext cx="571717" cy="1162276"/>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91" name="直接箭头连接符 200">
                  <a:extLst>
                    <a:ext uri="{FF2B5EF4-FFF2-40B4-BE49-F238E27FC236}">
                      <a16:creationId xmlns:a16="http://schemas.microsoft.com/office/drawing/2014/main" id="{B46B5DE7-3B11-6BE3-0388-CAB73C08E2CD}"/>
                    </a:ext>
                  </a:extLst>
                </p:cNvPr>
                <p:cNvCxnSpPr>
                  <a:cxnSpLocks/>
                  <a:stCxn id="57" idx="6"/>
                  <a:endCxn id="59" idx="2"/>
                </p:cNvCxnSpPr>
                <p:nvPr/>
              </p:nvCxnSpPr>
              <p:spPr>
                <a:xfrm flipV="1">
                  <a:off x="1634213" y="2935095"/>
                  <a:ext cx="571717" cy="77317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92" name="直接箭头连接符 201">
                  <a:extLst>
                    <a:ext uri="{FF2B5EF4-FFF2-40B4-BE49-F238E27FC236}">
                      <a16:creationId xmlns:a16="http://schemas.microsoft.com/office/drawing/2014/main" id="{D4377E61-AF05-71A4-763E-1179470CA563}"/>
                    </a:ext>
                  </a:extLst>
                </p:cNvPr>
                <p:cNvCxnSpPr>
                  <a:cxnSpLocks/>
                  <a:stCxn id="57" idx="6"/>
                  <a:endCxn id="60" idx="2"/>
                </p:cNvCxnSpPr>
                <p:nvPr/>
              </p:nvCxnSpPr>
              <p:spPr>
                <a:xfrm flipV="1">
                  <a:off x="1634213" y="3322810"/>
                  <a:ext cx="571717" cy="385458"/>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93" name="直接箭头连接符 202">
                  <a:extLst>
                    <a:ext uri="{FF2B5EF4-FFF2-40B4-BE49-F238E27FC236}">
                      <a16:creationId xmlns:a16="http://schemas.microsoft.com/office/drawing/2014/main" id="{DD3E57B4-1A32-6F51-C575-4826736FC865}"/>
                    </a:ext>
                  </a:extLst>
                </p:cNvPr>
                <p:cNvCxnSpPr>
                  <a:cxnSpLocks/>
                  <a:stCxn id="57" idx="6"/>
                  <a:endCxn id="61" idx="2"/>
                </p:cNvCxnSpPr>
                <p:nvPr/>
              </p:nvCxnSpPr>
              <p:spPr>
                <a:xfrm>
                  <a:off x="1634213" y="3708268"/>
                  <a:ext cx="571716" cy="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94" name="直接箭头连接符 203">
                  <a:extLst>
                    <a:ext uri="{FF2B5EF4-FFF2-40B4-BE49-F238E27FC236}">
                      <a16:creationId xmlns:a16="http://schemas.microsoft.com/office/drawing/2014/main" id="{C4A2F3A0-85D9-8017-DA48-558E270E0C0A}"/>
                    </a:ext>
                  </a:extLst>
                </p:cNvPr>
                <p:cNvCxnSpPr>
                  <a:cxnSpLocks/>
                  <a:stCxn id="58" idx="6"/>
                  <a:endCxn id="65" idx="2"/>
                </p:cNvCxnSpPr>
                <p:nvPr/>
              </p:nvCxnSpPr>
              <p:spPr>
                <a:xfrm>
                  <a:off x="2434785" y="2545992"/>
                  <a:ext cx="457464" cy="576046"/>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95" name="直接箭头连接符 204">
                  <a:extLst>
                    <a:ext uri="{FF2B5EF4-FFF2-40B4-BE49-F238E27FC236}">
                      <a16:creationId xmlns:a16="http://schemas.microsoft.com/office/drawing/2014/main" id="{FAD15E22-AED0-8C29-2F78-CEB088102744}"/>
                    </a:ext>
                  </a:extLst>
                </p:cNvPr>
                <p:cNvCxnSpPr>
                  <a:cxnSpLocks/>
                  <a:stCxn id="59" idx="6"/>
                  <a:endCxn id="65" idx="2"/>
                </p:cNvCxnSpPr>
                <p:nvPr/>
              </p:nvCxnSpPr>
              <p:spPr>
                <a:xfrm>
                  <a:off x="2434785" y="2935095"/>
                  <a:ext cx="457464" cy="186943"/>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96" name="直接箭头连接符 205">
                  <a:extLst>
                    <a:ext uri="{FF2B5EF4-FFF2-40B4-BE49-F238E27FC236}">
                      <a16:creationId xmlns:a16="http://schemas.microsoft.com/office/drawing/2014/main" id="{622466FD-839E-602D-8014-90273919B7AF}"/>
                    </a:ext>
                  </a:extLst>
                </p:cNvPr>
                <p:cNvCxnSpPr>
                  <a:cxnSpLocks/>
                  <a:stCxn id="60" idx="6"/>
                  <a:endCxn id="65" idx="2"/>
                </p:cNvCxnSpPr>
                <p:nvPr/>
              </p:nvCxnSpPr>
              <p:spPr>
                <a:xfrm flipV="1">
                  <a:off x="2434785" y="3122038"/>
                  <a:ext cx="457464" cy="200772"/>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97" name="直接箭头连接符 206">
                  <a:extLst>
                    <a:ext uri="{FF2B5EF4-FFF2-40B4-BE49-F238E27FC236}">
                      <a16:creationId xmlns:a16="http://schemas.microsoft.com/office/drawing/2014/main" id="{311A8527-088F-9A55-1412-0D0047E5CE1D}"/>
                    </a:ext>
                  </a:extLst>
                </p:cNvPr>
                <p:cNvCxnSpPr>
                  <a:cxnSpLocks/>
                  <a:stCxn id="61" idx="6"/>
                  <a:endCxn id="65" idx="2"/>
                </p:cNvCxnSpPr>
                <p:nvPr/>
              </p:nvCxnSpPr>
              <p:spPr>
                <a:xfrm flipV="1">
                  <a:off x="2434784" y="3122038"/>
                  <a:ext cx="457465" cy="586230"/>
                </a:xfrm>
                <a:prstGeom prst="straightConnector1">
                  <a:avLst/>
                </a:prstGeom>
                <a:ln w="9525">
                  <a:solidFill>
                    <a:schemeClr val="bg1">
                      <a:lumMod val="50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grpSp>
        </p:grpSp>
        <p:sp>
          <p:nvSpPr>
            <p:cNvPr id="40" name="文本框 39">
              <a:extLst>
                <a:ext uri="{FF2B5EF4-FFF2-40B4-BE49-F238E27FC236}">
                  <a16:creationId xmlns:a16="http://schemas.microsoft.com/office/drawing/2014/main" id="{03BDCA28-A748-68DD-A7F3-D7CA10DDEF93}"/>
                </a:ext>
              </a:extLst>
            </p:cNvPr>
            <p:cNvSpPr txBox="1"/>
            <p:nvPr/>
          </p:nvSpPr>
          <p:spPr>
            <a:xfrm>
              <a:off x="6530818" y="3051264"/>
              <a:ext cx="444352" cy="300852"/>
            </a:xfrm>
            <a:prstGeom prst="rect">
              <a:avLst/>
            </a:prstGeom>
            <a:noFill/>
          </p:spPr>
          <p:txBody>
            <a:bodyPr wrap="none" rtlCol="0">
              <a:spAutoFit/>
            </a:bodyPr>
            <a:lstStyle/>
            <a:p>
              <a:r>
                <a:rPr lang="en-US" altLang="zh-CN" sz="1355" dirty="0">
                  <a:latin typeface="黑体" panose="02010609060101010101" pitchFamily="49" charset="-122"/>
                  <a:ea typeface="黑体" panose="02010609060101010101" pitchFamily="49" charset="-122"/>
                </a:rPr>
                <a:t>LLM</a:t>
              </a:r>
              <a:endParaRPr lang="zh-CN" altLang="en-US" sz="1355" dirty="0">
                <a:latin typeface="黑体" panose="02010609060101010101" pitchFamily="49" charset="-122"/>
                <a:ea typeface="黑体" panose="02010609060101010101" pitchFamily="49" charset="-122"/>
              </a:endParaRPr>
            </a:p>
          </p:txBody>
        </p:sp>
        <p:sp>
          <p:nvSpPr>
            <p:cNvPr id="41" name="矩形: 圆角 2">
              <a:extLst>
                <a:ext uri="{FF2B5EF4-FFF2-40B4-BE49-F238E27FC236}">
                  <a16:creationId xmlns:a16="http://schemas.microsoft.com/office/drawing/2014/main" id="{6138A7C1-9E9E-1E5D-3B9C-269E6B8E2CC3}"/>
                </a:ext>
              </a:extLst>
            </p:cNvPr>
            <p:cNvSpPr>
              <a:spLocks/>
            </p:cNvSpPr>
            <p:nvPr/>
          </p:nvSpPr>
          <p:spPr>
            <a:xfrm>
              <a:off x="4739113" y="1909942"/>
              <a:ext cx="1330961" cy="1482468"/>
            </a:xfrm>
            <a:custGeom>
              <a:avLst/>
              <a:gdLst>
                <a:gd name="connsiteX0" fmla="*/ 0 w 1330961"/>
                <a:gd name="connsiteY0" fmla="*/ 52560 h 1482468"/>
                <a:gd name="connsiteX1" fmla="*/ 52560 w 1330961"/>
                <a:gd name="connsiteY1" fmla="*/ 0 h 1482468"/>
                <a:gd name="connsiteX2" fmla="*/ 485690 w 1330961"/>
                <a:gd name="connsiteY2" fmla="*/ 0 h 1482468"/>
                <a:gd name="connsiteX3" fmla="*/ 894304 w 1330961"/>
                <a:gd name="connsiteY3" fmla="*/ 0 h 1482468"/>
                <a:gd name="connsiteX4" fmla="*/ 1278401 w 1330961"/>
                <a:gd name="connsiteY4" fmla="*/ 0 h 1482468"/>
                <a:gd name="connsiteX5" fmla="*/ 1330961 w 1330961"/>
                <a:gd name="connsiteY5" fmla="*/ 52560 h 1482468"/>
                <a:gd name="connsiteX6" fmla="*/ 1330961 w 1330961"/>
                <a:gd name="connsiteY6" fmla="*/ 497903 h 1482468"/>
                <a:gd name="connsiteX7" fmla="*/ 1330961 w 1330961"/>
                <a:gd name="connsiteY7" fmla="*/ 943245 h 1482468"/>
                <a:gd name="connsiteX8" fmla="*/ 1330961 w 1330961"/>
                <a:gd name="connsiteY8" fmla="*/ 1429908 h 1482468"/>
                <a:gd name="connsiteX9" fmla="*/ 1278401 w 1330961"/>
                <a:gd name="connsiteY9" fmla="*/ 1482468 h 1482468"/>
                <a:gd name="connsiteX10" fmla="*/ 845271 w 1330961"/>
                <a:gd name="connsiteY10" fmla="*/ 1482468 h 1482468"/>
                <a:gd name="connsiteX11" fmla="*/ 424398 w 1330961"/>
                <a:gd name="connsiteY11" fmla="*/ 1482468 h 1482468"/>
                <a:gd name="connsiteX12" fmla="*/ 52560 w 1330961"/>
                <a:gd name="connsiteY12" fmla="*/ 1482468 h 1482468"/>
                <a:gd name="connsiteX13" fmla="*/ 0 w 1330961"/>
                <a:gd name="connsiteY13" fmla="*/ 1429908 h 1482468"/>
                <a:gd name="connsiteX14" fmla="*/ 0 w 1330961"/>
                <a:gd name="connsiteY14" fmla="*/ 970792 h 1482468"/>
                <a:gd name="connsiteX15" fmla="*/ 0 w 1330961"/>
                <a:gd name="connsiteY15" fmla="*/ 539223 h 1482468"/>
                <a:gd name="connsiteX16" fmla="*/ 0 w 1330961"/>
                <a:gd name="connsiteY16" fmla="*/ 52560 h 148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61" h="1482468" fill="none" extrusionOk="0">
                  <a:moveTo>
                    <a:pt x="0" y="52560"/>
                  </a:moveTo>
                  <a:cubicBezTo>
                    <a:pt x="-1458" y="21447"/>
                    <a:pt x="23901" y="7147"/>
                    <a:pt x="52560" y="0"/>
                  </a:cubicBezTo>
                  <a:cubicBezTo>
                    <a:pt x="243853" y="-50714"/>
                    <a:pt x="358760" y="7090"/>
                    <a:pt x="485690" y="0"/>
                  </a:cubicBezTo>
                  <a:cubicBezTo>
                    <a:pt x="612620" y="-7090"/>
                    <a:pt x="775640" y="29249"/>
                    <a:pt x="894304" y="0"/>
                  </a:cubicBezTo>
                  <a:cubicBezTo>
                    <a:pt x="1012968" y="-29249"/>
                    <a:pt x="1126988" y="30706"/>
                    <a:pt x="1278401" y="0"/>
                  </a:cubicBezTo>
                  <a:cubicBezTo>
                    <a:pt x="1308584" y="1094"/>
                    <a:pt x="1329216" y="30313"/>
                    <a:pt x="1330961" y="52560"/>
                  </a:cubicBezTo>
                  <a:cubicBezTo>
                    <a:pt x="1336163" y="210415"/>
                    <a:pt x="1329031" y="385832"/>
                    <a:pt x="1330961" y="497903"/>
                  </a:cubicBezTo>
                  <a:cubicBezTo>
                    <a:pt x="1332891" y="609974"/>
                    <a:pt x="1291730" y="785365"/>
                    <a:pt x="1330961" y="943245"/>
                  </a:cubicBezTo>
                  <a:cubicBezTo>
                    <a:pt x="1370192" y="1101125"/>
                    <a:pt x="1274793" y="1212248"/>
                    <a:pt x="1330961" y="1429908"/>
                  </a:cubicBezTo>
                  <a:cubicBezTo>
                    <a:pt x="1335578" y="1461401"/>
                    <a:pt x="1305839" y="1481310"/>
                    <a:pt x="1278401" y="1482468"/>
                  </a:cubicBezTo>
                  <a:cubicBezTo>
                    <a:pt x="1094614" y="1505985"/>
                    <a:pt x="1018798" y="1466857"/>
                    <a:pt x="845271" y="1482468"/>
                  </a:cubicBezTo>
                  <a:cubicBezTo>
                    <a:pt x="671744" y="1498079"/>
                    <a:pt x="630977" y="1451474"/>
                    <a:pt x="424398" y="1482468"/>
                  </a:cubicBezTo>
                  <a:cubicBezTo>
                    <a:pt x="217819" y="1513462"/>
                    <a:pt x="139229" y="1472143"/>
                    <a:pt x="52560" y="1482468"/>
                  </a:cubicBezTo>
                  <a:cubicBezTo>
                    <a:pt x="29771" y="1483870"/>
                    <a:pt x="3016" y="1460146"/>
                    <a:pt x="0" y="1429908"/>
                  </a:cubicBezTo>
                  <a:cubicBezTo>
                    <a:pt x="-30657" y="1294786"/>
                    <a:pt x="10006" y="1085557"/>
                    <a:pt x="0" y="970792"/>
                  </a:cubicBezTo>
                  <a:cubicBezTo>
                    <a:pt x="-10006" y="856027"/>
                    <a:pt x="51768" y="654009"/>
                    <a:pt x="0" y="539223"/>
                  </a:cubicBezTo>
                  <a:cubicBezTo>
                    <a:pt x="-51768" y="424437"/>
                    <a:pt x="27205" y="221742"/>
                    <a:pt x="0" y="52560"/>
                  </a:cubicBezTo>
                  <a:close/>
                </a:path>
                <a:path w="1330961" h="1482468" stroke="0" extrusionOk="0">
                  <a:moveTo>
                    <a:pt x="0" y="52560"/>
                  </a:moveTo>
                  <a:cubicBezTo>
                    <a:pt x="-5851" y="22012"/>
                    <a:pt x="22938" y="1678"/>
                    <a:pt x="52560" y="0"/>
                  </a:cubicBezTo>
                  <a:cubicBezTo>
                    <a:pt x="151833" y="-28958"/>
                    <a:pt x="281495" y="10621"/>
                    <a:pt x="461174" y="0"/>
                  </a:cubicBezTo>
                  <a:cubicBezTo>
                    <a:pt x="640853" y="-10621"/>
                    <a:pt x="791052" y="18753"/>
                    <a:pt x="882046" y="0"/>
                  </a:cubicBezTo>
                  <a:cubicBezTo>
                    <a:pt x="973040" y="-18753"/>
                    <a:pt x="1139849" y="21762"/>
                    <a:pt x="1278401" y="0"/>
                  </a:cubicBezTo>
                  <a:cubicBezTo>
                    <a:pt x="1304404" y="7772"/>
                    <a:pt x="1339234" y="25236"/>
                    <a:pt x="1330961" y="52560"/>
                  </a:cubicBezTo>
                  <a:cubicBezTo>
                    <a:pt x="1353135" y="196973"/>
                    <a:pt x="1305001" y="384616"/>
                    <a:pt x="1330961" y="539223"/>
                  </a:cubicBezTo>
                  <a:cubicBezTo>
                    <a:pt x="1356921" y="693830"/>
                    <a:pt x="1279532" y="914941"/>
                    <a:pt x="1330961" y="1025886"/>
                  </a:cubicBezTo>
                  <a:cubicBezTo>
                    <a:pt x="1382390" y="1136831"/>
                    <a:pt x="1314608" y="1252932"/>
                    <a:pt x="1330961" y="1429908"/>
                  </a:cubicBezTo>
                  <a:cubicBezTo>
                    <a:pt x="1335635" y="1460414"/>
                    <a:pt x="1309948" y="1486628"/>
                    <a:pt x="1278401" y="1482468"/>
                  </a:cubicBezTo>
                  <a:cubicBezTo>
                    <a:pt x="1106525" y="1505989"/>
                    <a:pt x="1026141" y="1435937"/>
                    <a:pt x="845271" y="1482468"/>
                  </a:cubicBezTo>
                  <a:cubicBezTo>
                    <a:pt x="664401" y="1528999"/>
                    <a:pt x="598880" y="1475421"/>
                    <a:pt x="473432" y="1482468"/>
                  </a:cubicBezTo>
                  <a:cubicBezTo>
                    <a:pt x="347984" y="1489515"/>
                    <a:pt x="137618" y="1474908"/>
                    <a:pt x="52560" y="1482468"/>
                  </a:cubicBezTo>
                  <a:cubicBezTo>
                    <a:pt x="23558" y="1485919"/>
                    <a:pt x="5733" y="1461938"/>
                    <a:pt x="0" y="1429908"/>
                  </a:cubicBezTo>
                  <a:cubicBezTo>
                    <a:pt x="-50086" y="1304357"/>
                    <a:pt x="28927" y="1176975"/>
                    <a:pt x="0" y="957019"/>
                  </a:cubicBezTo>
                  <a:cubicBezTo>
                    <a:pt x="-28927" y="737063"/>
                    <a:pt x="12471" y="665554"/>
                    <a:pt x="0" y="511676"/>
                  </a:cubicBezTo>
                  <a:cubicBezTo>
                    <a:pt x="-12471" y="357798"/>
                    <a:pt x="17261" y="161040"/>
                    <a:pt x="0" y="52560"/>
                  </a:cubicBezTo>
                  <a:close/>
                </a:path>
              </a:pathLst>
            </a:custGeom>
            <a:solidFill>
              <a:srgbClr val="FAFAFA"/>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16" dirty="0"/>
            </a:p>
          </p:txBody>
        </p:sp>
        <p:sp>
          <p:nvSpPr>
            <p:cNvPr id="42" name="矩形: 圆角 2">
              <a:extLst>
                <a:ext uri="{FF2B5EF4-FFF2-40B4-BE49-F238E27FC236}">
                  <a16:creationId xmlns:a16="http://schemas.microsoft.com/office/drawing/2014/main" id="{DF6E2880-FB69-F529-22CC-407FBC2FBF27}"/>
                </a:ext>
              </a:extLst>
            </p:cNvPr>
            <p:cNvSpPr>
              <a:spLocks/>
            </p:cNvSpPr>
            <p:nvPr/>
          </p:nvSpPr>
          <p:spPr>
            <a:xfrm>
              <a:off x="4586713" y="1665202"/>
              <a:ext cx="1352783" cy="1595596"/>
            </a:xfrm>
            <a:custGeom>
              <a:avLst/>
              <a:gdLst>
                <a:gd name="connsiteX0" fmla="*/ 0 w 1352783"/>
                <a:gd name="connsiteY0" fmla="*/ 53421 h 1503256"/>
                <a:gd name="connsiteX1" fmla="*/ 53421 w 1352783"/>
                <a:gd name="connsiteY1" fmla="*/ 0 h 1503256"/>
                <a:gd name="connsiteX2" fmla="*/ 493653 w 1352783"/>
                <a:gd name="connsiteY2" fmla="*/ 0 h 1503256"/>
                <a:gd name="connsiteX3" fmla="*/ 908967 w 1352783"/>
                <a:gd name="connsiteY3" fmla="*/ 0 h 1503256"/>
                <a:gd name="connsiteX4" fmla="*/ 1299362 w 1352783"/>
                <a:gd name="connsiteY4" fmla="*/ 0 h 1503256"/>
                <a:gd name="connsiteX5" fmla="*/ 1352783 w 1352783"/>
                <a:gd name="connsiteY5" fmla="*/ 53421 h 1503256"/>
                <a:gd name="connsiteX6" fmla="*/ 1352783 w 1352783"/>
                <a:gd name="connsiteY6" fmla="*/ 504928 h 1503256"/>
                <a:gd name="connsiteX7" fmla="*/ 1352783 w 1352783"/>
                <a:gd name="connsiteY7" fmla="*/ 956435 h 1503256"/>
                <a:gd name="connsiteX8" fmla="*/ 1352783 w 1352783"/>
                <a:gd name="connsiteY8" fmla="*/ 1449835 h 1503256"/>
                <a:gd name="connsiteX9" fmla="*/ 1299362 w 1352783"/>
                <a:gd name="connsiteY9" fmla="*/ 1503256 h 1503256"/>
                <a:gd name="connsiteX10" fmla="*/ 859130 w 1352783"/>
                <a:gd name="connsiteY10" fmla="*/ 1503256 h 1503256"/>
                <a:gd name="connsiteX11" fmla="*/ 431356 w 1352783"/>
                <a:gd name="connsiteY11" fmla="*/ 1503256 h 1503256"/>
                <a:gd name="connsiteX12" fmla="*/ 53421 w 1352783"/>
                <a:gd name="connsiteY12" fmla="*/ 1503256 h 1503256"/>
                <a:gd name="connsiteX13" fmla="*/ 0 w 1352783"/>
                <a:gd name="connsiteY13" fmla="*/ 1449835 h 1503256"/>
                <a:gd name="connsiteX14" fmla="*/ 0 w 1352783"/>
                <a:gd name="connsiteY14" fmla="*/ 984364 h 1503256"/>
                <a:gd name="connsiteX15" fmla="*/ 0 w 1352783"/>
                <a:gd name="connsiteY15" fmla="*/ 546821 h 1503256"/>
                <a:gd name="connsiteX16" fmla="*/ 0 w 1352783"/>
                <a:gd name="connsiteY16" fmla="*/ 53421 h 150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2783" h="1503256" fill="none" extrusionOk="0">
                  <a:moveTo>
                    <a:pt x="0" y="53421"/>
                  </a:moveTo>
                  <a:cubicBezTo>
                    <a:pt x="-4604" y="17333"/>
                    <a:pt x="24098" y="3495"/>
                    <a:pt x="53421" y="0"/>
                  </a:cubicBezTo>
                  <a:cubicBezTo>
                    <a:pt x="215090" y="-35217"/>
                    <a:pt x="307832" y="26813"/>
                    <a:pt x="493653" y="0"/>
                  </a:cubicBezTo>
                  <a:cubicBezTo>
                    <a:pt x="679474" y="-26813"/>
                    <a:pt x="771050" y="18104"/>
                    <a:pt x="908967" y="0"/>
                  </a:cubicBezTo>
                  <a:cubicBezTo>
                    <a:pt x="1046884" y="-18104"/>
                    <a:pt x="1204166" y="23299"/>
                    <a:pt x="1299362" y="0"/>
                  </a:cubicBezTo>
                  <a:cubicBezTo>
                    <a:pt x="1332165" y="3125"/>
                    <a:pt x="1351614" y="28461"/>
                    <a:pt x="1352783" y="53421"/>
                  </a:cubicBezTo>
                  <a:cubicBezTo>
                    <a:pt x="1353570" y="204106"/>
                    <a:pt x="1332039" y="329854"/>
                    <a:pt x="1352783" y="504928"/>
                  </a:cubicBezTo>
                  <a:cubicBezTo>
                    <a:pt x="1373527" y="680002"/>
                    <a:pt x="1315900" y="843670"/>
                    <a:pt x="1352783" y="956435"/>
                  </a:cubicBezTo>
                  <a:cubicBezTo>
                    <a:pt x="1389666" y="1069200"/>
                    <a:pt x="1297454" y="1229311"/>
                    <a:pt x="1352783" y="1449835"/>
                  </a:cubicBezTo>
                  <a:cubicBezTo>
                    <a:pt x="1355205" y="1480632"/>
                    <a:pt x="1322885" y="1498899"/>
                    <a:pt x="1299362" y="1503256"/>
                  </a:cubicBezTo>
                  <a:cubicBezTo>
                    <a:pt x="1106468" y="1510168"/>
                    <a:pt x="1024962" y="1466722"/>
                    <a:pt x="859130" y="1503256"/>
                  </a:cubicBezTo>
                  <a:cubicBezTo>
                    <a:pt x="693298" y="1539790"/>
                    <a:pt x="518895" y="1488399"/>
                    <a:pt x="431356" y="1503256"/>
                  </a:cubicBezTo>
                  <a:cubicBezTo>
                    <a:pt x="343817" y="1518113"/>
                    <a:pt x="143890" y="1500575"/>
                    <a:pt x="53421" y="1503256"/>
                  </a:cubicBezTo>
                  <a:cubicBezTo>
                    <a:pt x="32170" y="1505111"/>
                    <a:pt x="7332" y="1482280"/>
                    <a:pt x="0" y="1449835"/>
                  </a:cubicBezTo>
                  <a:cubicBezTo>
                    <a:pt x="-49943" y="1250077"/>
                    <a:pt x="26965" y="1085712"/>
                    <a:pt x="0" y="984364"/>
                  </a:cubicBezTo>
                  <a:cubicBezTo>
                    <a:pt x="-26965" y="883016"/>
                    <a:pt x="22245" y="700391"/>
                    <a:pt x="0" y="546821"/>
                  </a:cubicBezTo>
                  <a:cubicBezTo>
                    <a:pt x="-22245" y="393251"/>
                    <a:pt x="22189" y="194878"/>
                    <a:pt x="0" y="53421"/>
                  </a:cubicBezTo>
                  <a:close/>
                </a:path>
                <a:path w="1352783" h="1503256" stroke="0" extrusionOk="0">
                  <a:moveTo>
                    <a:pt x="0" y="53421"/>
                  </a:moveTo>
                  <a:cubicBezTo>
                    <a:pt x="-2211" y="23343"/>
                    <a:pt x="21250" y="7531"/>
                    <a:pt x="53421" y="0"/>
                  </a:cubicBezTo>
                  <a:cubicBezTo>
                    <a:pt x="231711" y="-29765"/>
                    <a:pt x="363876" y="37388"/>
                    <a:pt x="468735" y="0"/>
                  </a:cubicBezTo>
                  <a:cubicBezTo>
                    <a:pt x="573594" y="-37388"/>
                    <a:pt x="785407" y="29907"/>
                    <a:pt x="896508" y="0"/>
                  </a:cubicBezTo>
                  <a:cubicBezTo>
                    <a:pt x="1007609" y="-29907"/>
                    <a:pt x="1165933" y="17519"/>
                    <a:pt x="1299362" y="0"/>
                  </a:cubicBezTo>
                  <a:cubicBezTo>
                    <a:pt x="1325748" y="8011"/>
                    <a:pt x="1353626" y="24091"/>
                    <a:pt x="1352783" y="53421"/>
                  </a:cubicBezTo>
                  <a:cubicBezTo>
                    <a:pt x="1354715" y="202110"/>
                    <a:pt x="1344414" y="401116"/>
                    <a:pt x="1352783" y="546821"/>
                  </a:cubicBezTo>
                  <a:cubicBezTo>
                    <a:pt x="1361152" y="692526"/>
                    <a:pt x="1310651" y="811617"/>
                    <a:pt x="1352783" y="1040220"/>
                  </a:cubicBezTo>
                  <a:cubicBezTo>
                    <a:pt x="1394915" y="1268823"/>
                    <a:pt x="1325993" y="1325818"/>
                    <a:pt x="1352783" y="1449835"/>
                  </a:cubicBezTo>
                  <a:cubicBezTo>
                    <a:pt x="1359655" y="1481513"/>
                    <a:pt x="1332485" y="1509232"/>
                    <a:pt x="1299362" y="1503256"/>
                  </a:cubicBezTo>
                  <a:cubicBezTo>
                    <a:pt x="1142002" y="1535896"/>
                    <a:pt x="949257" y="1498024"/>
                    <a:pt x="859130" y="1503256"/>
                  </a:cubicBezTo>
                  <a:cubicBezTo>
                    <a:pt x="769003" y="1508488"/>
                    <a:pt x="662445" y="1499413"/>
                    <a:pt x="481194" y="1503256"/>
                  </a:cubicBezTo>
                  <a:cubicBezTo>
                    <a:pt x="299943" y="1507099"/>
                    <a:pt x="163606" y="1460615"/>
                    <a:pt x="53421" y="1503256"/>
                  </a:cubicBezTo>
                  <a:cubicBezTo>
                    <a:pt x="23963" y="1509315"/>
                    <a:pt x="5840" y="1482397"/>
                    <a:pt x="0" y="1449835"/>
                  </a:cubicBezTo>
                  <a:cubicBezTo>
                    <a:pt x="-35193" y="1275558"/>
                    <a:pt x="11739" y="1107327"/>
                    <a:pt x="0" y="970400"/>
                  </a:cubicBezTo>
                  <a:cubicBezTo>
                    <a:pt x="-11739" y="833473"/>
                    <a:pt x="6725" y="637221"/>
                    <a:pt x="0" y="518892"/>
                  </a:cubicBezTo>
                  <a:cubicBezTo>
                    <a:pt x="-6725" y="400563"/>
                    <a:pt x="33675" y="196527"/>
                    <a:pt x="0" y="53421"/>
                  </a:cubicBezTo>
                  <a:close/>
                </a:path>
              </a:pathLst>
            </a:custGeom>
            <a:solidFill>
              <a:srgbClr val="FAFAFA"/>
            </a:solidFill>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16" dirty="0"/>
            </a:p>
          </p:txBody>
        </p:sp>
        <p:sp>
          <p:nvSpPr>
            <p:cNvPr id="43" name="文本框 42">
              <a:extLst>
                <a:ext uri="{FF2B5EF4-FFF2-40B4-BE49-F238E27FC236}">
                  <a16:creationId xmlns:a16="http://schemas.microsoft.com/office/drawing/2014/main" id="{7AEC3FAF-6EE1-9BCF-48D5-6F7267DF1E17}"/>
                </a:ext>
              </a:extLst>
            </p:cNvPr>
            <p:cNvSpPr txBox="1"/>
            <p:nvPr/>
          </p:nvSpPr>
          <p:spPr>
            <a:xfrm>
              <a:off x="4581778" y="1775866"/>
              <a:ext cx="1316794" cy="461665"/>
            </a:xfrm>
            <a:prstGeom prst="rect">
              <a:avLst/>
            </a:prstGeom>
            <a:noFill/>
          </p:spPr>
          <p:txBody>
            <a:bodyPr wrap="square" rtlCol="0">
              <a:spAutoFit/>
            </a:bodyPr>
            <a:lstStyle/>
            <a:p>
              <a:r>
                <a:rPr kumimoji="1" lang="en-US" altLang="zh-CN" sz="800" b="1" dirty="0"/>
                <a:t>Prompt</a:t>
              </a:r>
              <a:r>
                <a:rPr kumimoji="1" lang="en-US" altLang="zh-CN" sz="800" dirty="0"/>
                <a:t> What is the most popular technique in context learning of LLM </a:t>
              </a:r>
              <a:endParaRPr kumimoji="1" lang="zh-CN" altLang="en-US" sz="800" dirty="0"/>
            </a:p>
          </p:txBody>
        </p:sp>
        <p:sp>
          <p:nvSpPr>
            <p:cNvPr id="44" name="文本框 43">
              <a:extLst>
                <a:ext uri="{FF2B5EF4-FFF2-40B4-BE49-F238E27FC236}">
                  <a16:creationId xmlns:a16="http://schemas.microsoft.com/office/drawing/2014/main" id="{F8ED26C2-16D2-D9C1-B99A-E50FDE088ED7}"/>
                </a:ext>
              </a:extLst>
            </p:cNvPr>
            <p:cNvSpPr txBox="1"/>
            <p:nvPr/>
          </p:nvSpPr>
          <p:spPr>
            <a:xfrm>
              <a:off x="4570133" y="2320558"/>
              <a:ext cx="1181736" cy="215444"/>
            </a:xfrm>
            <a:prstGeom prst="rect">
              <a:avLst/>
            </a:prstGeom>
            <a:noFill/>
          </p:spPr>
          <p:txBody>
            <a:bodyPr wrap="square" rtlCol="0">
              <a:spAutoFit/>
            </a:bodyPr>
            <a:lstStyle/>
            <a:p>
              <a:r>
                <a:rPr lang="en" altLang="zh-CN" sz="800" b="1" dirty="0"/>
                <a:t>Retrieve</a:t>
              </a:r>
              <a:r>
                <a:rPr lang="en" altLang="zh-CN" sz="800" dirty="0"/>
                <a:t> K documents</a:t>
              </a:r>
              <a:endParaRPr kumimoji="1" lang="zh-CN" altLang="en-US" sz="800" dirty="0"/>
            </a:p>
          </p:txBody>
        </p:sp>
        <p:sp>
          <p:nvSpPr>
            <p:cNvPr id="45" name="七边形 44">
              <a:extLst>
                <a:ext uri="{FF2B5EF4-FFF2-40B4-BE49-F238E27FC236}">
                  <a16:creationId xmlns:a16="http://schemas.microsoft.com/office/drawing/2014/main" id="{BC09A2E3-6635-0038-E633-D78910C3CDCC}"/>
                </a:ext>
              </a:extLst>
            </p:cNvPr>
            <p:cNvSpPr/>
            <p:nvPr/>
          </p:nvSpPr>
          <p:spPr>
            <a:xfrm>
              <a:off x="4918060" y="2606408"/>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1</a:t>
              </a:r>
              <a:endParaRPr kumimoji="1" lang="zh-CN" altLang="en-US" sz="800" dirty="0"/>
            </a:p>
          </p:txBody>
        </p:sp>
        <p:sp>
          <p:nvSpPr>
            <p:cNvPr id="46" name="七边形 45">
              <a:extLst>
                <a:ext uri="{FF2B5EF4-FFF2-40B4-BE49-F238E27FC236}">
                  <a16:creationId xmlns:a16="http://schemas.microsoft.com/office/drawing/2014/main" id="{E033B6EC-3BD9-767B-3FA9-879682AEBF74}"/>
                </a:ext>
              </a:extLst>
            </p:cNvPr>
            <p:cNvSpPr/>
            <p:nvPr/>
          </p:nvSpPr>
          <p:spPr>
            <a:xfrm>
              <a:off x="5132131" y="2610528"/>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2</a:t>
              </a:r>
              <a:endParaRPr kumimoji="1" lang="zh-CN" altLang="en-US" sz="800" dirty="0"/>
            </a:p>
          </p:txBody>
        </p:sp>
        <p:sp>
          <p:nvSpPr>
            <p:cNvPr id="47" name="七边形 46">
              <a:extLst>
                <a:ext uri="{FF2B5EF4-FFF2-40B4-BE49-F238E27FC236}">
                  <a16:creationId xmlns:a16="http://schemas.microsoft.com/office/drawing/2014/main" id="{D4323584-148C-160D-325B-2A20F1B0F58A}"/>
                </a:ext>
              </a:extLst>
            </p:cNvPr>
            <p:cNvSpPr/>
            <p:nvPr/>
          </p:nvSpPr>
          <p:spPr>
            <a:xfrm>
              <a:off x="5346202" y="2601869"/>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3</a:t>
              </a:r>
              <a:endParaRPr kumimoji="1" lang="zh-CN" altLang="en-US" sz="800" dirty="0"/>
            </a:p>
          </p:txBody>
        </p:sp>
        <p:sp>
          <p:nvSpPr>
            <p:cNvPr id="48" name="文本框 47">
              <a:extLst>
                <a:ext uri="{FF2B5EF4-FFF2-40B4-BE49-F238E27FC236}">
                  <a16:creationId xmlns:a16="http://schemas.microsoft.com/office/drawing/2014/main" id="{0E257950-9703-6E93-3C95-6ECE203296B2}"/>
                </a:ext>
              </a:extLst>
            </p:cNvPr>
            <p:cNvSpPr txBox="1"/>
            <p:nvPr/>
          </p:nvSpPr>
          <p:spPr>
            <a:xfrm>
              <a:off x="4583926" y="2770937"/>
              <a:ext cx="1316794" cy="215444"/>
            </a:xfrm>
            <a:prstGeom prst="rect">
              <a:avLst/>
            </a:prstGeom>
            <a:noFill/>
          </p:spPr>
          <p:txBody>
            <a:bodyPr wrap="square" rtlCol="0">
              <a:spAutoFit/>
            </a:bodyPr>
            <a:lstStyle/>
            <a:p>
              <a:r>
                <a:rPr kumimoji="1" lang="en-US" altLang="zh-CN" sz="800" b="1" dirty="0">
                  <a:solidFill>
                    <a:srgbClr val="FF0000"/>
                  </a:solidFill>
                </a:rPr>
                <a:t>Prompt</a:t>
              </a:r>
              <a:r>
                <a:rPr kumimoji="1" lang="en-US" altLang="zh-CN" sz="800" b="1" dirty="0"/>
                <a:t> = Prompt +  </a:t>
              </a:r>
              <a:endParaRPr kumimoji="1" lang="zh-CN" altLang="en-US" sz="800" dirty="0"/>
            </a:p>
          </p:txBody>
        </p:sp>
        <p:sp>
          <p:nvSpPr>
            <p:cNvPr id="49" name="七边形 48">
              <a:extLst>
                <a:ext uri="{FF2B5EF4-FFF2-40B4-BE49-F238E27FC236}">
                  <a16:creationId xmlns:a16="http://schemas.microsoft.com/office/drawing/2014/main" id="{A669B35E-09BB-27DE-DE85-240845BD8B7F}"/>
                </a:ext>
              </a:extLst>
            </p:cNvPr>
            <p:cNvSpPr/>
            <p:nvPr/>
          </p:nvSpPr>
          <p:spPr>
            <a:xfrm>
              <a:off x="5070460" y="2944787"/>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1</a:t>
              </a:r>
              <a:endParaRPr kumimoji="1" lang="zh-CN" altLang="en-US" sz="800" dirty="0"/>
            </a:p>
          </p:txBody>
        </p:sp>
        <p:sp>
          <p:nvSpPr>
            <p:cNvPr id="50" name="七边形 49">
              <a:extLst>
                <a:ext uri="{FF2B5EF4-FFF2-40B4-BE49-F238E27FC236}">
                  <a16:creationId xmlns:a16="http://schemas.microsoft.com/office/drawing/2014/main" id="{F2D8D76C-7279-6B36-859E-CC31FAE10892}"/>
                </a:ext>
              </a:extLst>
            </p:cNvPr>
            <p:cNvSpPr/>
            <p:nvPr/>
          </p:nvSpPr>
          <p:spPr>
            <a:xfrm>
              <a:off x="5284531" y="2948907"/>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2</a:t>
              </a:r>
              <a:endParaRPr kumimoji="1" lang="zh-CN" altLang="en-US" sz="800" dirty="0"/>
            </a:p>
          </p:txBody>
        </p:sp>
        <p:sp>
          <p:nvSpPr>
            <p:cNvPr id="51" name="七边形 50">
              <a:extLst>
                <a:ext uri="{FF2B5EF4-FFF2-40B4-BE49-F238E27FC236}">
                  <a16:creationId xmlns:a16="http://schemas.microsoft.com/office/drawing/2014/main" id="{DB946AE1-ABA5-6E2B-693A-87190D1B7734}"/>
                </a:ext>
              </a:extLst>
            </p:cNvPr>
            <p:cNvSpPr/>
            <p:nvPr/>
          </p:nvSpPr>
          <p:spPr>
            <a:xfrm>
              <a:off x="5498602" y="2940248"/>
              <a:ext cx="172581" cy="169068"/>
            </a:xfrm>
            <a:prstGeom prst="heptag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800" dirty="0"/>
                <a:t>3</a:t>
              </a:r>
              <a:endParaRPr kumimoji="1" lang="zh-CN" altLang="en-US" sz="800" dirty="0"/>
            </a:p>
          </p:txBody>
        </p:sp>
      </p:grpSp>
      <p:grpSp>
        <p:nvGrpSpPr>
          <p:cNvPr id="14" name="组合 13">
            <a:extLst>
              <a:ext uri="{FF2B5EF4-FFF2-40B4-BE49-F238E27FC236}">
                <a16:creationId xmlns:a16="http://schemas.microsoft.com/office/drawing/2014/main" id="{8602046B-EB15-96EB-D699-C71ECACF2E35}"/>
              </a:ext>
            </a:extLst>
          </p:cNvPr>
          <p:cNvGrpSpPr/>
          <p:nvPr/>
        </p:nvGrpSpPr>
        <p:grpSpPr>
          <a:xfrm>
            <a:off x="1069825" y="1712029"/>
            <a:ext cx="2281319" cy="769048"/>
            <a:chOff x="1341325" y="1711071"/>
            <a:chExt cx="2281319" cy="769048"/>
          </a:xfrm>
        </p:grpSpPr>
        <p:pic>
          <p:nvPicPr>
            <p:cNvPr id="34" name="图片 33">
              <a:extLst>
                <a:ext uri="{FF2B5EF4-FFF2-40B4-BE49-F238E27FC236}">
                  <a16:creationId xmlns:a16="http://schemas.microsoft.com/office/drawing/2014/main" id="{97199697-3151-ABC2-2D41-A25D2D4B1463}"/>
                </a:ext>
              </a:extLst>
            </p:cNvPr>
            <p:cNvPicPr>
              <a:picLocks noChangeAspect="1"/>
            </p:cNvPicPr>
            <p:nvPr/>
          </p:nvPicPr>
          <p:blipFill>
            <a:blip r:embed="rId8"/>
            <a:stretch>
              <a:fillRect/>
            </a:stretch>
          </p:blipFill>
          <p:spPr>
            <a:xfrm>
              <a:off x="2231918" y="1812232"/>
              <a:ext cx="585672" cy="585672"/>
            </a:xfrm>
            <a:prstGeom prst="rect">
              <a:avLst/>
            </a:prstGeom>
          </p:spPr>
        </p:pic>
        <p:pic>
          <p:nvPicPr>
            <p:cNvPr id="35" name="图片 34">
              <a:extLst>
                <a:ext uri="{FF2B5EF4-FFF2-40B4-BE49-F238E27FC236}">
                  <a16:creationId xmlns:a16="http://schemas.microsoft.com/office/drawing/2014/main" id="{904625E8-D0D3-3186-4FBE-9222783C2E2B}"/>
                </a:ext>
              </a:extLst>
            </p:cNvPr>
            <p:cNvPicPr>
              <a:picLocks noChangeAspect="1"/>
            </p:cNvPicPr>
            <p:nvPr/>
          </p:nvPicPr>
          <p:blipFill>
            <a:blip r:embed="rId9"/>
            <a:stretch>
              <a:fillRect/>
            </a:stretch>
          </p:blipFill>
          <p:spPr>
            <a:xfrm>
              <a:off x="1576766" y="1811520"/>
              <a:ext cx="524194" cy="524194"/>
            </a:xfrm>
            <a:prstGeom prst="rect">
              <a:avLst/>
            </a:prstGeom>
          </p:spPr>
        </p:pic>
        <p:pic>
          <p:nvPicPr>
            <p:cNvPr id="36" name="图片 35">
              <a:extLst>
                <a:ext uri="{FF2B5EF4-FFF2-40B4-BE49-F238E27FC236}">
                  <a16:creationId xmlns:a16="http://schemas.microsoft.com/office/drawing/2014/main" id="{0C0DDB8B-1B3B-D305-A3B8-8DA915304E00}"/>
                </a:ext>
              </a:extLst>
            </p:cNvPr>
            <p:cNvPicPr>
              <a:picLocks noChangeAspect="1"/>
            </p:cNvPicPr>
            <p:nvPr/>
          </p:nvPicPr>
          <p:blipFill>
            <a:blip r:embed="rId10"/>
            <a:stretch>
              <a:fillRect/>
            </a:stretch>
          </p:blipFill>
          <p:spPr>
            <a:xfrm>
              <a:off x="2851820" y="1772300"/>
              <a:ext cx="701242" cy="701242"/>
            </a:xfrm>
            <a:prstGeom prst="rect">
              <a:avLst/>
            </a:prstGeom>
          </p:spPr>
        </p:pic>
        <p:sp>
          <p:nvSpPr>
            <p:cNvPr id="37" name="矩形: 圆角 87">
              <a:extLst>
                <a:ext uri="{FF2B5EF4-FFF2-40B4-BE49-F238E27FC236}">
                  <a16:creationId xmlns:a16="http://schemas.microsoft.com/office/drawing/2014/main" id="{2F792308-AA38-BF36-B946-F9F3DBCA9DA4}"/>
                </a:ext>
              </a:extLst>
            </p:cNvPr>
            <p:cNvSpPr/>
            <p:nvPr/>
          </p:nvSpPr>
          <p:spPr>
            <a:xfrm>
              <a:off x="1341325" y="1711071"/>
              <a:ext cx="2281319" cy="769048"/>
            </a:xfrm>
            <a:prstGeom prst="roundRect">
              <a:avLst>
                <a:gd name="adj" fmla="val 9925"/>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grpSp>
      <p:sp>
        <p:nvSpPr>
          <p:cNvPr id="15" name="矩形: 圆角 6">
            <a:extLst>
              <a:ext uri="{FF2B5EF4-FFF2-40B4-BE49-F238E27FC236}">
                <a16:creationId xmlns:a16="http://schemas.microsoft.com/office/drawing/2014/main" id="{71DE3A16-CA62-FF05-D1CC-54E4F6DB6BC7}"/>
              </a:ext>
            </a:extLst>
          </p:cNvPr>
          <p:cNvSpPr/>
          <p:nvPr/>
        </p:nvSpPr>
        <p:spPr>
          <a:xfrm>
            <a:off x="729212" y="2974381"/>
            <a:ext cx="969648" cy="551417"/>
          </a:xfrm>
          <a:prstGeom prst="roundRect">
            <a:avLst/>
          </a:prstGeom>
          <a:solidFill>
            <a:schemeClr val="accent6">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文本抽取</a:t>
            </a:r>
          </a:p>
        </p:txBody>
      </p:sp>
      <p:sp>
        <p:nvSpPr>
          <p:cNvPr id="16" name="矩形: 圆角 6">
            <a:extLst>
              <a:ext uri="{FF2B5EF4-FFF2-40B4-BE49-F238E27FC236}">
                <a16:creationId xmlns:a16="http://schemas.microsoft.com/office/drawing/2014/main" id="{6B8C30F4-5731-4CE3-4DAF-FA4AA6BC27AD}"/>
              </a:ext>
            </a:extLst>
          </p:cNvPr>
          <p:cNvSpPr/>
          <p:nvPr/>
        </p:nvSpPr>
        <p:spPr>
          <a:xfrm>
            <a:off x="2741082" y="2954431"/>
            <a:ext cx="1049447" cy="551417"/>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特征计算</a:t>
            </a:r>
          </a:p>
        </p:txBody>
      </p:sp>
      <p:sp>
        <p:nvSpPr>
          <p:cNvPr id="17" name="矩形: 圆角 9">
            <a:extLst>
              <a:ext uri="{FF2B5EF4-FFF2-40B4-BE49-F238E27FC236}">
                <a16:creationId xmlns:a16="http://schemas.microsoft.com/office/drawing/2014/main" id="{D9A3A59D-5F3F-88EB-F3EB-ED7DB291D0D0}"/>
              </a:ext>
            </a:extLst>
          </p:cNvPr>
          <p:cNvSpPr/>
          <p:nvPr/>
        </p:nvSpPr>
        <p:spPr>
          <a:xfrm>
            <a:off x="980939" y="5135368"/>
            <a:ext cx="2370205" cy="418398"/>
          </a:xfrm>
          <a:prstGeom prst="roundRect">
            <a:avLst/>
          </a:prstGeom>
          <a:solidFill>
            <a:schemeClr val="accent5">
              <a:lumMod val="20000"/>
              <a:lumOff val="80000"/>
            </a:schemeClr>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18" name="文本框 17">
            <a:extLst>
              <a:ext uri="{FF2B5EF4-FFF2-40B4-BE49-F238E27FC236}">
                <a16:creationId xmlns:a16="http://schemas.microsoft.com/office/drawing/2014/main" id="{CD940E9C-E1E0-22C9-0EC3-A88BE37E7D55}"/>
              </a:ext>
            </a:extLst>
          </p:cNvPr>
          <p:cNvSpPr txBox="1"/>
          <p:nvPr/>
        </p:nvSpPr>
        <p:spPr>
          <a:xfrm>
            <a:off x="1488961" y="5135368"/>
            <a:ext cx="1082348" cy="30777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向量数据库</a:t>
            </a:r>
          </a:p>
        </p:txBody>
      </p:sp>
      <p:sp>
        <p:nvSpPr>
          <p:cNvPr id="19" name="矩形: 圆角 6">
            <a:extLst>
              <a:ext uri="{FF2B5EF4-FFF2-40B4-BE49-F238E27FC236}">
                <a16:creationId xmlns:a16="http://schemas.microsoft.com/office/drawing/2014/main" id="{732B65B7-373E-7266-AC48-B3D93C19BD26}"/>
              </a:ext>
            </a:extLst>
          </p:cNvPr>
          <p:cNvSpPr/>
          <p:nvPr/>
        </p:nvSpPr>
        <p:spPr>
          <a:xfrm>
            <a:off x="2088841" y="4441391"/>
            <a:ext cx="1486940" cy="3748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混合索引构建</a:t>
            </a:r>
          </a:p>
        </p:txBody>
      </p:sp>
      <p:cxnSp>
        <p:nvCxnSpPr>
          <p:cNvPr id="20" name="直接箭头连接符 101">
            <a:extLst>
              <a:ext uri="{FF2B5EF4-FFF2-40B4-BE49-F238E27FC236}">
                <a16:creationId xmlns:a16="http://schemas.microsoft.com/office/drawing/2014/main" id="{63BDB0D1-AABF-A86C-F48A-909311764A4D}"/>
              </a:ext>
            </a:extLst>
          </p:cNvPr>
          <p:cNvCxnSpPr>
            <a:cxnSpLocks/>
            <a:stCxn id="12" idx="3"/>
            <a:endCxn id="16" idx="1"/>
          </p:cNvCxnSpPr>
          <p:nvPr/>
        </p:nvCxnSpPr>
        <p:spPr>
          <a:xfrm flipV="1">
            <a:off x="2401537" y="3230140"/>
            <a:ext cx="339545" cy="89136"/>
          </a:xfrm>
          <a:prstGeom prst="curved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101">
            <a:extLst>
              <a:ext uri="{FF2B5EF4-FFF2-40B4-BE49-F238E27FC236}">
                <a16:creationId xmlns:a16="http://schemas.microsoft.com/office/drawing/2014/main" id="{4270F487-E829-C39D-CF9C-AE5758A38F88}"/>
              </a:ext>
            </a:extLst>
          </p:cNvPr>
          <p:cNvCxnSpPr>
            <a:cxnSpLocks/>
            <a:stCxn id="12" idx="1"/>
            <a:endCxn id="15" idx="3"/>
          </p:cNvCxnSpPr>
          <p:nvPr/>
        </p:nvCxnSpPr>
        <p:spPr>
          <a:xfrm rot="10800000">
            <a:off x="1698861" y="3250090"/>
            <a:ext cx="389981" cy="69186"/>
          </a:xfrm>
          <a:prstGeom prst="curved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101">
            <a:extLst>
              <a:ext uri="{FF2B5EF4-FFF2-40B4-BE49-F238E27FC236}">
                <a16:creationId xmlns:a16="http://schemas.microsoft.com/office/drawing/2014/main" id="{1E9C2535-7E65-9D76-8EA1-6B96C369E554}"/>
              </a:ext>
            </a:extLst>
          </p:cNvPr>
          <p:cNvCxnSpPr>
            <a:cxnSpLocks/>
            <a:stCxn id="12" idx="2"/>
            <a:endCxn id="7" idx="0"/>
          </p:cNvCxnSpPr>
          <p:nvPr/>
        </p:nvCxnSpPr>
        <p:spPr>
          <a:xfrm rot="16200000" flipH="1">
            <a:off x="2112475" y="3608337"/>
            <a:ext cx="305933" cy="40505"/>
          </a:xfrm>
          <a:prstGeom prst="curved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101">
            <a:extLst>
              <a:ext uri="{FF2B5EF4-FFF2-40B4-BE49-F238E27FC236}">
                <a16:creationId xmlns:a16="http://schemas.microsoft.com/office/drawing/2014/main" id="{4B40A1A8-22F4-E23C-CF86-B7369940E508}"/>
              </a:ext>
            </a:extLst>
          </p:cNvPr>
          <p:cNvCxnSpPr>
            <a:cxnSpLocks/>
            <a:stCxn id="7" idx="2"/>
            <a:endCxn id="19" idx="0"/>
          </p:cNvCxnSpPr>
          <p:nvPr/>
        </p:nvCxnSpPr>
        <p:spPr>
          <a:xfrm rot="16200000" flipH="1">
            <a:off x="2456917" y="4065996"/>
            <a:ext cx="204171" cy="546617"/>
          </a:xfrm>
          <a:prstGeom prst="curved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101">
            <a:extLst>
              <a:ext uri="{FF2B5EF4-FFF2-40B4-BE49-F238E27FC236}">
                <a16:creationId xmlns:a16="http://schemas.microsoft.com/office/drawing/2014/main" id="{43CC561B-D223-9918-9794-86546D550FBF}"/>
              </a:ext>
            </a:extLst>
          </p:cNvPr>
          <p:cNvCxnSpPr>
            <a:cxnSpLocks/>
            <a:stCxn id="19" idx="2"/>
            <a:endCxn id="17" idx="0"/>
          </p:cNvCxnSpPr>
          <p:nvPr/>
        </p:nvCxnSpPr>
        <p:spPr>
          <a:xfrm rot="5400000">
            <a:off x="2339618" y="4642674"/>
            <a:ext cx="319119" cy="666269"/>
          </a:xfrm>
          <a:prstGeom prst="curved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箭头: 左 97">
            <a:extLst>
              <a:ext uri="{FF2B5EF4-FFF2-40B4-BE49-F238E27FC236}">
                <a16:creationId xmlns:a16="http://schemas.microsoft.com/office/drawing/2014/main" id="{47AEDA67-772E-F17C-6511-0BCC0A9B918E}"/>
              </a:ext>
            </a:extLst>
          </p:cNvPr>
          <p:cNvSpPr/>
          <p:nvPr/>
        </p:nvSpPr>
        <p:spPr>
          <a:xfrm rot="16200000">
            <a:off x="2074934" y="2710974"/>
            <a:ext cx="356641" cy="231486"/>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pic>
        <p:nvPicPr>
          <p:cNvPr id="26" name="Picture 2" descr="evol-generate">
            <a:extLst>
              <a:ext uri="{FF2B5EF4-FFF2-40B4-BE49-F238E27FC236}">
                <a16:creationId xmlns:a16="http://schemas.microsoft.com/office/drawing/2014/main" id="{99F1078B-AA85-A6F3-61C7-4E2CD3B73A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15399" y="3104365"/>
            <a:ext cx="2245106" cy="1264024"/>
          </a:xfrm>
          <a:prstGeom prst="rect">
            <a:avLst/>
          </a:prstGeom>
          <a:noFill/>
          <a:extLst>
            <a:ext uri="{909E8E84-426E-40DD-AFC4-6F175D3DCCD1}">
              <a14:hiddenFill xmlns:a14="http://schemas.microsoft.com/office/drawing/2010/main">
                <a:solidFill>
                  <a:srgbClr val="FFFFFF"/>
                </a:solidFill>
              </a14:hiddenFill>
            </a:ext>
          </a:extLst>
        </p:spPr>
      </p:pic>
      <p:sp>
        <p:nvSpPr>
          <p:cNvPr id="27" name="箭头: 左 97">
            <a:extLst>
              <a:ext uri="{FF2B5EF4-FFF2-40B4-BE49-F238E27FC236}">
                <a16:creationId xmlns:a16="http://schemas.microsoft.com/office/drawing/2014/main" id="{7C029CFC-B7E3-B3B8-52DB-31D4531BD17D}"/>
              </a:ext>
            </a:extLst>
          </p:cNvPr>
          <p:cNvSpPr/>
          <p:nvPr/>
        </p:nvSpPr>
        <p:spPr>
          <a:xfrm rot="10800000">
            <a:off x="3971841" y="3832823"/>
            <a:ext cx="521888" cy="366497"/>
          </a:xfrm>
          <a:prstGeom prst="leftArrow">
            <a:avLst/>
          </a:prstGeom>
          <a:solidFill>
            <a:srgbClr val="C6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pic>
        <p:nvPicPr>
          <p:cNvPr id="28" name="图形 27" descr="线箭头: 顺时针曲线 纯色填充">
            <a:extLst>
              <a:ext uri="{FF2B5EF4-FFF2-40B4-BE49-F238E27FC236}">
                <a16:creationId xmlns:a16="http://schemas.microsoft.com/office/drawing/2014/main" id="{3863EB4A-6209-DF34-B5A2-A052FB9218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644282" flipH="1">
            <a:off x="8579357" y="1536002"/>
            <a:ext cx="878882" cy="2241987"/>
          </a:xfrm>
          <a:prstGeom prst="rect">
            <a:avLst/>
          </a:prstGeom>
        </p:spPr>
      </p:pic>
      <p:sp>
        <p:nvSpPr>
          <p:cNvPr id="29" name="文本框 28">
            <a:extLst>
              <a:ext uri="{FF2B5EF4-FFF2-40B4-BE49-F238E27FC236}">
                <a16:creationId xmlns:a16="http://schemas.microsoft.com/office/drawing/2014/main" id="{F0D33178-4390-6AA5-8983-ACFF9E77CD3F}"/>
              </a:ext>
            </a:extLst>
          </p:cNvPr>
          <p:cNvSpPr txBox="1"/>
          <p:nvPr/>
        </p:nvSpPr>
        <p:spPr>
          <a:xfrm>
            <a:off x="8556171" y="4408714"/>
            <a:ext cx="184731" cy="369332"/>
          </a:xfrm>
          <a:prstGeom prst="rect">
            <a:avLst/>
          </a:prstGeom>
          <a:noFill/>
        </p:spPr>
        <p:txBody>
          <a:bodyPr wrap="none" rtlCol="0">
            <a:spAutoFit/>
          </a:bodyPr>
          <a:lstStyle/>
          <a:p>
            <a:endParaRPr kumimoji="1" lang="zh-CN" altLang="en-US" dirty="0"/>
          </a:p>
        </p:txBody>
      </p:sp>
      <p:sp>
        <p:nvSpPr>
          <p:cNvPr id="30" name="箭头: 左 97">
            <a:extLst>
              <a:ext uri="{FF2B5EF4-FFF2-40B4-BE49-F238E27FC236}">
                <a16:creationId xmlns:a16="http://schemas.microsoft.com/office/drawing/2014/main" id="{5B5D3093-BB08-8861-C6AA-988F01F49400}"/>
              </a:ext>
            </a:extLst>
          </p:cNvPr>
          <p:cNvSpPr/>
          <p:nvPr/>
        </p:nvSpPr>
        <p:spPr>
          <a:xfrm rot="16200000">
            <a:off x="6153798" y="2265517"/>
            <a:ext cx="357441" cy="333479"/>
          </a:xfrm>
          <a:prstGeom prst="leftArrow">
            <a:avLst/>
          </a:prstGeom>
          <a:solidFill>
            <a:srgbClr val="C6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31" name="矩形: 圆角 8">
            <a:extLst>
              <a:ext uri="{FF2B5EF4-FFF2-40B4-BE49-F238E27FC236}">
                <a16:creationId xmlns:a16="http://schemas.microsoft.com/office/drawing/2014/main" id="{BC2752BB-B22D-8062-36F3-0D22A7BDB378}"/>
              </a:ext>
            </a:extLst>
          </p:cNvPr>
          <p:cNvSpPr/>
          <p:nvPr/>
        </p:nvSpPr>
        <p:spPr>
          <a:xfrm>
            <a:off x="5494086" y="1860862"/>
            <a:ext cx="1573940" cy="347212"/>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5" dirty="0">
              <a:solidFill>
                <a:schemeClr val="tx1"/>
              </a:solidFill>
              <a:latin typeface="黑体" panose="02010609060101010101" pitchFamily="49" charset="-122"/>
              <a:ea typeface="黑体" panose="02010609060101010101" pitchFamily="49" charset="-122"/>
            </a:endParaRPr>
          </a:p>
        </p:txBody>
      </p:sp>
      <p:sp>
        <p:nvSpPr>
          <p:cNvPr id="32" name="文本框 31">
            <a:extLst>
              <a:ext uri="{FF2B5EF4-FFF2-40B4-BE49-F238E27FC236}">
                <a16:creationId xmlns:a16="http://schemas.microsoft.com/office/drawing/2014/main" id="{F7621AB6-E5AB-A77E-2B51-C9CA9B51CAE3}"/>
              </a:ext>
            </a:extLst>
          </p:cNvPr>
          <p:cNvSpPr txBox="1"/>
          <p:nvPr/>
        </p:nvSpPr>
        <p:spPr>
          <a:xfrm>
            <a:off x="5787628" y="1881647"/>
            <a:ext cx="1050288" cy="300852"/>
          </a:xfrm>
          <a:prstGeom prst="rect">
            <a:avLst/>
          </a:prstGeom>
          <a:noFill/>
        </p:spPr>
        <p:txBody>
          <a:bodyPr wrap="none" rtlCol="0">
            <a:spAutoFit/>
          </a:bodyPr>
          <a:lstStyle/>
          <a:p>
            <a:pPr algn="ctr"/>
            <a:r>
              <a:rPr lang="zh-CN" altLang="en-US" sz="1355" dirty="0">
                <a:latin typeface="黑体" panose="02010609060101010101" pitchFamily="49" charset="-122"/>
                <a:ea typeface="黑体" panose="02010609060101010101" pitchFamily="49" charset="-122"/>
              </a:rPr>
              <a:t>用户 </a:t>
            </a:r>
            <a:r>
              <a:rPr lang="en-US" altLang="zh-CN" sz="1355" dirty="0">
                <a:latin typeface="黑体" panose="02010609060101010101" pitchFamily="49" charset="-122"/>
                <a:ea typeface="黑体" panose="02010609060101010101" pitchFamily="49" charset="-122"/>
              </a:rPr>
              <a:t>query</a:t>
            </a:r>
            <a:endParaRPr lang="zh-CN" altLang="en-US" sz="1355" dirty="0">
              <a:latin typeface="黑体" panose="02010609060101010101" pitchFamily="49" charset="-122"/>
              <a:ea typeface="黑体" panose="02010609060101010101" pitchFamily="49" charset="-122"/>
            </a:endParaRPr>
          </a:p>
        </p:txBody>
      </p:sp>
      <p:pic>
        <p:nvPicPr>
          <p:cNvPr id="33" name="图形 32" descr="聊天气泡 纯色填充">
            <a:extLst>
              <a:ext uri="{FF2B5EF4-FFF2-40B4-BE49-F238E27FC236}">
                <a16:creationId xmlns:a16="http://schemas.microsoft.com/office/drawing/2014/main" id="{2A11C093-B556-5A71-346E-46DBC807E4E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01179" y="2245583"/>
            <a:ext cx="455087" cy="461658"/>
          </a:xfrm>
          <a:prstGeom prst="rect">
            <a:avLst/>
          </a:prstGeom>
        </p:spPr>
      </p:pic>
      <p:sp>
        <p:nvSpPr>
          <p:cNvPr id="2" name="矩形: 圆角 28">
            <a:extLst>
              <a:ext uri="{FF2B5EF4-FFF2-40B4-BE49-F238E27FC236}">
                <a16:creationId xmlns:a16="http://schemas.microsoft.com/office/drawing/2014/main" id="{CA64E639-D959-1EC2-07B8-CBFF549601AB}"/>
              </a:ext>
            </a:extLst>
          </p:cNvPr>
          <p:cNvSpPr/>
          <p:nvPr/>
        </p:nvSpPr>
        <p:spPr>
          <a:xfrm>
            <a:off x="1073126" y="5890846"/>
            <a:ext cx="2294010" cy="40615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数据预处理</a:t>
            </a:r>
          </a:p>
        </p:txBody>
      </p:sp>
      <p:sp>
        <p:nvSpPr>
          <p:cNvPr id="3" name="矩形: 圆角 28">
            <a:extLst>
              <a:ext uri="{FF2B5EF4-FFF2-40B4-BE49-F238E27FC236}">
                <a16:creationId xmlns:a16="http://schemas.microsoft.com/office/drawing/2014/main" id="{CBE8672B-60A1-A915-A8B2-2375EF7DB72F}"/>
              </a:ext>
            </a:extLst>
          </p:cNvPr>
          <p:cNvSpPr/>
          <p:nvPr/>
        </p:nvSpPr>
        <p:spPr>
          <a:xfrm>
            <a:off x="5122605" y="5902816"/>
            <a:ext cx="2372195" cy="373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知识增强</a:t>
            </a:r>
          </a:p>
        </p:txBody>
      </p:sp>
      <p:sp>
        <p:nvSpPr>
          <p:cNvPr id="101" name="矩形: 圆角 28">
            <a:extLst>
              <a:ext uri="{FF2B5EF4-FFF2-40B4-BE49-F238E27FC236}">
                <a16:creationId xmlns:a16="http://schemas.microsoft.com/office/drawing/2014/main" id="{26A0CCD4-25CA-7A68-35CA-B3C6AB6E4264}"/>
              </a:ext>
            </a:extLst>
          </p:cNvPr>
          <p:cNvSpPr/>
          <p:nvPr/>
        </p:nvSpPr>
        <p:spPr>
          <a:xfrm>
            <a:off x="8838626" y="5879848"/>
            <a:ext cx="2372195" cy="3736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效果评估</a:t>
            </a:r>
          </a:p>
        </p:txBody>
      </p:sp>
    </p:spTree>
    <p:extLst>
      <p:ext uri="{BB962C8B-B14F-4D97-AF65-F5344CB8AC3E}">
        <p14:creationId xmlns:p14="http://schemas.microsoft.com/office/powerpoint/2010/main" val="81076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p:txBody>
          <a:bodyPr/>
          <a:lstStyle/>
          <a:p>
            <a:r>
              <a:rPr lang="zh-CN" altLang="en-US" dirty="0"/>
              <a:t>本文创新点</a:t>
            </a:r>
          </a:p>
        </p:txBody>
      </p:sp>
      <p:sp>
        <p:nvSpPr>
          <p:cNvPr id="5" name="灯片编号占位符 4">
            <a:extLst>
              <a:ext uri="{FF2B5EF4-FFF2-40B4-BE49-F238E27FC236}">
                <a16:creationId xmlns:a16="http://schemas.microsoft.com/office/drawing/2014/main" id="{E4D394D3-90D3-42B9-B8E4-56331BEDBAC9}"/>
              </a:ext>
            </a:extLst>
          </p:cNvPr>
          <p:cNvSpPr>
            <a:spLocks noGrp="1"/>
          </p:cNvSpPr>
          <p:nvPr>
            <p:ph type="sldNum" sz="quarter" idx="12"/>
          </p:nvPr>
        </p:nvSpPr>
        <p:spPr>
          <a:xfrm>
            <a:off x="8610600" y="633730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pPr/>
              <a:t>13</a:t>
            </a:fld>
            <a:endParaRPr kumimoji="1" lang="zh-CN" altLang="en-US" dirty="0"/>
          </a:p>
        </p:txBody>
      </p:sp>
      <p:grpSp>
        <p:nvGrpSpPr>
          <p:cNvPr id="10" name="组合 9">
            <a:extLst>
              <a:ext uri="{FF2B5EF4-FFF2-40B4-BE49-F238E27FC236}">
                <a16:creationId xmlns:a16="http://schemas.microsoft.com/office/drawing/2014/main" id="{384B6FE6-66C5-7405-AC69-59A1FD7DF0E7}"/>
              </a:ext>
            </a:extLst>
          </p:cNvPr>
          <p:cNvGrpSpPr/>
          <p:nvPr/>
        </p:nvGrpSpPr>
        <p:grpSpPr>
          <a:xfrm>
            <a:off x="1083196" y="1804573"/>
            <a:ext cx="10270604" cy="4300951"/>
            <a:chOff x="883171" y="2336323"/>
            <a:chExt cx="10270604" cy="4300951"/>
          </a:xfrm>
        </p:grpSpPr>
        <p:grpSp>
          <p:nvGrpSpPr>
            <p:cNvPr id="11" name="组合 10">
              <a:extLst>
                <a:ext uri="{FF2B5EF4-FFF2-40B4-BE49-F238E27FC236}">
                  <a16:creationId xmlns:a16="http://schemas.microsoft.com/office/drawing/2014/main" id="{3277CC24-C743-E43F-4566-8F364A7AAD41}"/>
                </a:ext>
              </a:extLst>
            </p:cNvPr>
            <p:cNvGrpSpPr/>
            <p:nvPr/>
          </p:nvGrpSpPr>
          <p:grpSpPr>
            <a:xfrm>
              <a:off x="883171" y="2347390"/>
              <a:ext cx="3104196" cy="3483435"/>
              <a:chOff x="883171" y="2347390"/>
              <a:chExt cx="3104196" cy="3483435"/>
            </a:xfrm>
          </p:grpSpPr>
          <p:sp>
            <p:nvSpPr>
              <p:cNvPr id="20" name="矩形: 圆角 19">
                <a:extLst>
                  <a:ext uri="{FF2B5EF4-FFF2-40B4-BE49-F238E27FC236}">
                    <a16:creationId xmlns:a16="http://schemas.microsoft.com/office/drawing/2014/main" id="{47079686-5CF0-CE55-79BD-84AE38AE06CB}"/>
                  </a:ext>
                </a:extLst>
              </p:cNvPr>
              <p:cNvSpPr/>
              <p:nvPr/>
            </p:nvSpPr>
            <p:spPr>
              <a:xfrm>
                <a:off x="1166622" y="3697487"/>
                <a:ext cx="2618232" cy="2133338"/>
              </a:xfrm>
              <a:prstGeom prst="roundRect">
                <a:avLst>
                  <a:gd name="adj" fmla="val 8900"/>
                </a:avLst>
              </a:prstGeom>
              <a:solidFill>
                <a:schemeClr val="accent1">
                  <a:alpha val="15000"/>
                </a:schemeClr>
              </a:solidFill>
              <a:ln>
                <a:noFill/>
              </a:ln>
            </p:spPr>
            <p:style>
              <a:lnRef idx="2">
                <a:schemeClr val="accent1"/>
              </a:lnRef>
              <a:fillRef idx="1">
                <a:schemeClr val="lt1"/>
              </a:fillRef>
              <a:effectRef idx="0">
                <a:schemeClr val="accent1"/>
              </a:effectRef>
              <a:fontRef idx="minor">
                <a:schemeClr val="dk1"/>
              </a:fontRef>
            </p:style>
            <p:txBody>
              <a:bodyPr rtlCol="0" anchor="ctr">
                <a:normAutofit/>
              </a:bodyPr>
              <a:lstStyle/>
              <a:p>
                <a:pPr algn="ctr">
                  <a:lnSpc>
                    <a:spcPct val="130000"/>
                  </a:lnSpc>
                </a:pPr>
                <a:r>
                  <a:rPr kumimoji="1" lang="zh-CN" altLang="en-US" sz="1400" dirty="0">
                    <a:solidFill>
                      <a:schemeClr val="tx1"/>
                    </a:solidFill>
                    <a:latin typeface="黑体" panose="02010609060101010101" pitchFamily="49" charset="-122"/>
                    <a:ea typeface="黑体" panose="02010609060101010101" pitchFamily="49" charset="-122"/>
                  </a:rPr>
                  <a:t>该方法能够将文章的上下文信息和层次信息将最大化的进行提取。通过不同层级的语义抽取，为系统更为全面的角度分析和理解知识提供信息基础</a:t>
                </a:r>
                <a:r>
                  <a:rPr kumimoji="1" lang="zh-CN" altLang="en-US" sz="1100" dirty="0">
                    <a:solidFill>
                      <a:schemeClr val="tx1"/>
                    </a:solidFill>
                    <a:latin typeface="Arial Regular"/>
                    <a:ea typeface="微软雅黑 Light" panose="020B0502040204020203" pitchFamily="34" charset="-122"/>
                  </a:rPr>
                  <a:t>。</a:t>
                </a:r>
                <a:endParaRPr kumimoji="1" lang="en-US" altLang="zh-CN" sz="1100" dirty="0">
                  <a:solidFill>
                    <a:schemeClr val="tx1"/>
                  </a:solidFill>
                  <a:latin typeface="Arial Regular"/>
                  <a:ea typeface="微软雅黑 Light" panose="020B0502040204020203" pitchFamily="34" charset="-122"/>
                </a:endParaRPr>
              </a:p>
            </p:txBody>
          </p:sp>
          <p:sp>
            <p:nvSpPr>
              <p:cNvPr id="21" name="矩形: 圆角 20">
                <a:extLst>
                  <a:ext uri="{FF2B5EF4-FFF2-40B4-BE49-F238E27FC236}">
                    <a16:creationId xmlns:a16="http://schemas.microsoft.com/office/drawing/2014/main" id="{C49B3D3C-715F-744C-9AF6-9238EF00D726}"/>
                  </a:ext>
                </a:extLst>
              </p:cNvPr>
              <p:cNvSpPr/>
              <p:nvPr/>
            </p:nvSpPr>
            <p:spPr>
              <a:xfrm>
                <a:off x="883171" y="3184041"/>
                <a:ext cx="3104196" cy="768032"/>
              </a:xfrm>
              <a:prstGeom prst="roundRect">
                <a:avLst>
                  <a:gd name="adj" fmla="val 50000"/>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bg1"/>
                    </a:solidFill>
                    <a:effectLst/>
                    <a:latin typeface="Arial Regular"/>
                    <a:ea typeface="微软雅黑 Light" panose="020B0502040204020203" pitchFamily="34" charset="-122"/>
                  </a:rPr>
                  <a:t>基于全局语义多尺度文本抽取</a:t>
                </a:r>
                <a:endParaRPr kumimoji="1" lang="en-US" altLang="zh-CN" b="1" dirty="0">
                  <a:solidFill>
                    <a:schemeClr val="bg1"/>
                  </a:solidFill>
                  <a:latin typeface="Arial Regular"/>
                  <a:ea typeface="微软雅黑 Light" panose="020B0502040204020203" pitchFamily="34" charset="-122"/>
                </a:endParaRPr>
              </a:p>
            </p:txBody>
          </p:sp>
          <p:sp>
            <p:nvSpPr>
              <p:cNvPr id="22" name="文本框 21">
                <a:extLst>
                  <a:ext uri="{FF2B5EF4-FFF2-40B4-BE49-F238E27FC236}">
                    <a16:creationId xmlns:a16="http://schemas.microsoft.com/office/drawing/2014/main" id="{CC3BC7EA-0709-B09A-4100-DAF759BE4059}"/>
                  </a:ext>
                </a:extLst>
              </p:cNvPr>
              <p:cNvSpPr txBox="1"/>
              <p:nvPr/>
            </p:nvSpPr>
            <p:spPr>
              <a:xfrm>
                <a:off x="1969008" y="2347390"/>
                <a:ext cx="959774" cy="830997"/>
              </a:xfrm>
              <a:prstGeom prst="rect">
                <a:avLst/>
              </a:prstGeom>
              <a:noFill/>
            </p:spPr>
            <p:txBody>
              <a:bodyPr wrap="square" rtlCol="0">
                <a:spAutoFit/>
              </a:bodyPr>
              <a:lstStyle/>
              <a:p>
                <a:r>
                  <a:rPr lang="en-US" altLang="zh-CN" sz="4800" b="1" dirty="0">
                    <a:solidFill>
                      <a:srgbClr val="FF0000">
                        <a:alpha val="70000"/>
                      </a:srgbClr>
                    </a:solidFill>
                    <a:latin typeface="微软雅黑" panose="020B0503020204020204" pitchFamily="34" charset="-122"/>
                    <a:ea typeface="微软雅黑" panose="020B0503020204020204" pitchFamily="34" charset="-122"/>
                  </a:rPr>
                  <a:t>01</a:t>
                </a:r>
                <a:endParaRPr lang="zh-CN" altLang="en-US" sz="4800" b="1" dirty="0">
                  <a:solidFill>
                    <a:srgbClr val="FF0000">
                      <a:alpha val="70000"/>
                    </a:srgbClr>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C23D2470-6EC2-F62C-3A6D-98BFF73A327A}"/>
                </a:ext>
              </a:extLst>
            </p:cNvPr>
            <p:cNvGrpSpPr/>
            <p:nvPr/>
          </p:nvGrpSpPr>
          <p:grpSpPr>
            <a:xfrm>
              <a:off x="4377487" y="2336323"/>
              <a:ext cx="3309426" cy="4300951"/>
              <a:chOff x="794182" y="2347390"/>
              <a:chExt cx="3309426" cy="4300951"/>
            </a:xfrm>
            <a:solidFill>
              <a:schemeClr val="tx2">
                <a:lumMod val="40000"/>
                <a:lumOff val="60000"/>
              </a:schemeClr>
            </a:solidFill>
          </p:grpSpPr>
          <p:sp>
            <p:nvSpPr>
              <p:cNvPr id="17" name="矩形: 圆角 16">
                <a:extLst>
                  <a:ext uri="{FF2B5EF4-FFF2-40B4-BE49-F238E27FC236}">
                    <a16:creationId xmlns:a16="http://schemas.microsoft.com/office/drawing/2014/main" id="{43D1ACD2-022E-9EB1-E040-724EFA9E7F3A}"/>
                  </a:ext>
                </a:extLst>
              </p:cNvPr>
              <p:cNvSpPr/>
              <p:nvPr/>
            </p:nvSpPr>
            <p:spPr>
              <a:xfrm>
                <a:off x="1166622" y="3697486"/>
                <a:ext cx="2618232" cy="2950855"/>
              </a:xfrm>
              <a:prstGeom prst="roundRect">
                <a:avLst>
                  <a:gd name="adj" fmla="val 8900"/>
                </a:avLst>
              </a:prstGeom>
              <a:solidFill>
                <a:srgbClr val="778495">
                  <a:alpha val="15000"/>
                </a:srgbClr>
              </a:solidFill>
              <a:ln>
                <a:no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lnSpc>
                    <a:spcPct val="130000"/>
                  </a:lnSpc>
                </a:pPr>
                <a:r>
                  <a:rPr kumimoji="1" lang="zh-CN" altLang="en-US" sz="1400" dirty="0">
                    <a:solidFill>
                      <a:schemeClr val="tx1"/>
                    </a:solidFill>
                    <a:latin typeface="黑体" panose="02010609060101010101" pitchFamily="49" charset="-122"/>
                    <a:ea typeface="黑体" panose="02010609060101010101" pitchFamily="49" charset="-122"/>
                  </a:rPr>
                  <a:t>该算法基于多级语义信息和假设问题构建多级混合索引，在文本召回的过程中充分考虑不同信息来源的贡献度，提升召回信息的</a:t>
                </a:r>
                <a:r>
                  <a:rPr lang="zh-CN" altLang="en-US" sz="1400" kern="100" dirty="0">
                    <a:effectLst/>
                    <a:latin typeface="黑体" panose="02010609060101010101" pitchFamily="49" charset="-122"/>
                    <a:ea typeface="黑体" panose="02010609060101010101" pitchFamily="49" charset="-122"/>
                  </a:rPr>
                  <a:t>一致性和鲁棒性</a:t>
                </a:r>
                <a:r>
                  <a:rPr kumimoji="1" lang="zh-CN" altLang="en-US" sz="1400" dirty="0">
                    <a:solidFill>
                      <a:schemeClr val="tx1"/>
                    </a:solidFill>
                    <a:latin typeface="黑体" panose="02010609060101010101" pitchFamily="49" charset="-122"/>
                    <a:ea typeface="黑体" panose="02010609060101010101" pitchFamily="49" charset="-122"/>
                  </a:rPr>
                  <a:t>。结合后续流程减轻大模型的幻觉，提升大模型输出的精确性和稳定性。</a:t>
                </a:r>
                <a:endParaRPr kumimoji="1" lang="en-US" altLang="zh-CN" sz="1400" dirty="0">
                  <a:solidFill>
                    <a:schemeClr val="tx1"/>
                  </a:solidFill>
                  <a:latin typeface="黑体" panose="02010609060101010101" pitchFamily="49" charset="-122"/>
                  <a:ea typeface="黑体" panose="02010609060101010101" pitchFamily="49" charset="-122"/>
                </a:endParaRPr>
              </a:p>
            </p:txBody>
          </p:sp>
          <p:sp>
            <p:nvSpPr>
              <p:cNvPr id="18" name="矩形: 圆角 17">
                <a:extLst>
                  <a:ext uri="{FF2B5EF4-FFF2-40B4-BE49-F238E27FC236}">
                    <a16:creationId xmlns:a16="http://schemas.microsoft.com/office/drawing/2014/main" id="{8B360876-1E5D-23E5-E3AB-BC269FEA32AA}"/>
                  </a:ext>
                </a:extLst>
              </p:cNvPr>
              <p:cNvSpPr/>
              <p:nvPr/>
            </p:nvSpPr>
            <p:spPr>
              <a:xfrm>
                <a:off x="794182" y="3183920"/>
                <a:ext cx="3309426" cy="716256"/>
              </a:xfrm>
              <a:prstGeom prst="roundRect">
                <a:avLst>
                  <a:gd name="adj" fmla="val 50000"/>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bg1"/>
                    </a:solidFill>
                    <a:effectLst/>
                    <a:latin typeface="Arial Regular"/>
                    <a:ea typeface="微软雅黑 Light" panose="020B0502040204020203" pitchFamily="34" charset="-122"/>
                  </a:rPr>
                  <a:t>基于全局语义的</a:t>
                </a:r>
                <a:endParaRPr lang="en-US" altLang="zh-CN" b="1" dirty="0">
                  <a:solidFill>
                    <a:schemeClr val="bg1"/>
                  </a:solidFill>
                  <a:effectLst/>
                  <a:latin typeface="Arial Regular"/>
                  <a:ea typeface="微软雅黑 Light" panose="020B0502040204020203" pitchFamily="34" charset="-122"/>
                </a:endParaRPr>
              </a:p>
              <a:p>
                <a:pPr algn="ctr"/>
                <a:r>
                  <a:rPr lang="zh-CN" altLang="en-US" b="1" dirty="0">
                    <a:solidFill>
                      <a:schemeClr val="bg1"/>
                    </a:solidFill>
                    <a:effectLst/>
                    <a:latin typeface="Arial Regular"/>
                    <a:ea typeface="微软雅黑 Light" panose="020B0502040204020203" pitchFamily="34" charset="-122"/>
                  </a:rPr>
                  <a:t>混合索引召回</a:t>
                </a:r>
                <a:endParaRPr kumimoji="1" lang="en-US" altLang="zh-CN" b="1" dirty="0">
                  <a:solidFill>
                    <a:schemeClr val="bg1"/>
                  </a:solidFill>
                  <a:latin typeface="Arial Regular"/>
                  <a:ea typeface="微软雅黑 Light" panose="020B0502040204020203" pitchFamily="34" charset="-122"/>
                </a:endParaRPr>
              </a:p>
            </p:txBody>
          </p:sp>
          <p:sp>
            <p:nvSpPr>
              <p:cNvPr id="19" name="文本框 18">
                <a:extLst>
                  <a:ext uri="{FF2B5EF4-FFF2-40B4-BE49-F238E27FC236}">
                    <a16:creationId xmlns:a16="http://schemas.microsoft.com/office/drawing/2014/main" id="{2A78688E-D081-45DD-561C-0F8B1F262EAC}"/>
                  </a:ext>
                </a:extLst>
              </p:cNvPr>
              <p:cNvSpPr txBox="1"/>
              <p:nvPr/>
            </p:nvSpPr>
            <p:spPr>
              <a:xfrm>
                <a:off x="1969008" y="2347390"/>
                <a:ext cx="959774" cy="830997"/>
              </a:xfrm>
              <a:prstGeom prst="rect">
                <a:avLst/>
              </a:prstGeom>
              <a:noFill/>
            </p:spPr>
            <p:txBody>
              <a:bodyPr wrap="square" rtlCol="0">
                <a:spAutoFit/>
              </a:bodyPr>
              <a:lstStyle/>
              <a:p>
                <a:r>
                  <a:rPr lang="en-US" altLang="zh-CN" sz="4800" b="1" dirty="0">
                    <a:solidFill>
                      <a:schemeClr val="tx2">
                        <a:alpha val="70000"/>
                      </a:schemeClr>
                    </a:solidFill>
                    <a:latin typeface="微软雅黑" panose="020B0503020204020204" pitchFamily="34" charset="-122"/>
                    <a:ea typeface="微软雅黑" panose="020B0503020204020204" pitchFamily="34" charset="-122"/>
                  </a:rPr>
                  <a:t>02</a:t>
                </a:r>
                <a:endParaRPr lang="zh-CN" altLang="en-US" sz="4800" b="1" dirty="0">
                  <a:solidFill>
                    <a:schemeClr val="tx2">
                      <a:alpha val="70000"/>
                    </a:schemeClr>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53BEDF50-7605-3139-5460-C2D2C5A89E83}"/>
                </a:ext>
              </a:extLst>
            </p:cNvPr>
            <p:cNvGrpSpPr/>
            <p:nvPr/>
          </p:nvGrpSpPr>
          <p:grpSpPr>
            <a:xfrm>
              <a:off x="8059353" y="2341856"/>
              <a:ext cx="3094422" cy="3483435"/>
              <a:chOff x="892743" y="2347390"/>
              <a:chExt cx="3094422" cy="3483435"/>
            </a:xfrm>
          </p:grpSpPr>
          <p:sp>
            <p:nvSpPr>
              <p:cNvPr id="14" name="矩形: 圆角 13">
                <a:extLst>
                  <a:ext uri="{FF2B5EF4-FFF2-40B4-BE49-F238E27FC236}">
                    <a16:creationId xmlns:a16="http://schemas.microsoft.com/office/drawing/2014/main" id="{4E742FA1-4FD5-D03A-096C-C0E32158E373}"/>
                  </a:ext>
                </a:extLst>
              </p:cNvPr>
              <p:cNvSpPr/>
              <p:nvPr/>
            </p:nvSpPr>
            <p:spPr>
              <a:xfrm>
                <a:off x="1166622" y="3697487"/>
                <a:ext cx="2618232" cy="2133338"/>
              </a:xfrm>
              <a:prstGeom prst="roundRect">
                <a:avLst>
                  <a:gd name="adj" fmla="val 8900"/>
                </a:avLst>
              </a:prstGeom>
              <a:solidFill>
                <a:schemeClr val="accent1">
                  <a:alpha val="15000"/>
                </a:schemeClr>
              </a:solidFill>
              <a:ln>
                <a:noFill/>
              </a:ln>
            </p:spPr>
            <p:style>
              <a:lnRef idx="2">
                <a:schemeClr val="accent1"/>
              </a:lnRef>
              <a:fillRef idx="1">
                <a:schemeClr val="lt1"/>
              </a:fillRef>
              <a:effectRef idx="0">
                <a:schemeClr val="accent1"/>
              </a:effectRef>
              <a:fontRef idx="minor">
                <a:schemeClr val="dk1"/>
              </a:fontRef>
            </p:style>
            <p:txBody>
              <a:bodyPr rtlCol="0" anchor="ctr">
                <a:normAutofit/>
              </a:bodyPr>
              <a:lstStyle/>
              <a:p>
                <a:pPr algn="ctr">
                  <a:lnSpc>
                    <a:spcPct val="130000"/>
                  </a:lnSpc>
                </a:pPr>
                <a:r>
                  <a:rPr kumimoji="1" lang="zh-CN" altLang="en-US" sz="1400" dirty="0">
                    <a:solidFill>
                      <a:schemeClr val="tx1"/>
                    </a:solidFill>
                    <a:latin typeface="黑体" panose="02010609060101010101" pitchFamily="49" charset="-122"/>
                    <a:ea typeface="黑体" panose="02010609060101010101" pitchFamily="49" charset="-122"/>
                  </a:rPr>
                  <a:t>在 </a:t>
                </a:r>
                <a:r>
                  <a:rPr kumimoji="1" lang="en-US" altLang="zh-CN" sz="1400" dirty="0">
                    <a:solidFill>
                      <a:schemeClr val="tx1"/>
                    </a:solidFill>
                    <a:latin typeface="黑体" panose="02010609060101010101" pitchFamily="49" charset="-122"/>
                    <a:ea typeface="黑体" panose="02010609060101010101" pitchFamily="49" charset="-122"/>
                  </a:rPr>
                  <a:t>APE </a:t>
                </a:r>
                <a:r>
                  <a:rPr kumimoji="1" lang="zh-CN" altLang="en-US" sz="1400" dirty="0">
                    <a:solidFill>
                      <a:schemeClr val="tx1"/>
                    </a:solidFill>
                    <a:latin typeface="黑体" panose="02010609060101010101" pitchFamily="49" charset="-122"/>
                    <a:ea typeface="黑体" panose="02010609060101010101" pitchFamily="49" charset="-122"/>
                  </a:rPr>
                  <a:t>（</a:t>
                </a:r>
                <a:r>
                  <a:rPr kumimoji="1" lang="en-US" altLang="zh-CN" sz="1400" dirty="0">
                    <a:solidFill>
                      <a:schemeClr val="tx1"/>
                    </a:solidFill>
                    <a:latin typeface="黑体" panose="02010609060101010101" pitchFamily="49" charset="-122"/>
                    <a:ea typeface="黑体" panose="02010609060101010101" pitchFamily="49" charset="-122"/>
                  </a:rPr>
                  <a:t>Automatic Prompt Engineer</a:t>
                </a:r>
                <a:r>
                  <a:rPr kumimoji="1" lang="zh-CN" altLang="en-US" sz="1400" dirty="0">
                    <a:solidFill>
                      <a:schemeClr val="tx1"/>
                    </a:solidFill>
                    <a:latin typeface="黑体" panose="02010609060101010101" pitchFamily="49" charset="-122"/>
                    <a:ea typeface="黑体" panose="02010609060101010101" pitchFamily="49" charset="-122"/>
                  </a:rPr>
                  <a:t>）的基础上，引入梯度下降法以提升优化的效率和稳定性，提升自动提示词工程在复杂场景下的表现。</a:t>
                </a:r>
                <a:endParaRPr kumimoji="1" lang="en-US" altLang="zh-CN" sz="1400" dirty="0">
                  <a:solidFill>
                    <a:schemeClr val="tx1"/>
                  </a:solidFill>
                  <a:latin typeface="黑体" panose="02010609060101010101" pitchFamily="49" charset="-122"/>
                  <a:ea typeface="黑体" panose="02010609060101010101" pitchFamily="49" charset="-122"/>
                </a:endParaRPr>
              </a:p>
            </p:txBody>
          </p:sp>
          <p:sp>
            <p:nvSpPr>
              <p:cNvPr id="15" name="矩形: 圆角 14">
                <a:extLst>
                  <a:ext uri="{FF2B5EF4-FFF2-40B4-BE49-F238E27FC236}">
                    <a16:creationId xmlns:a16="http://schemas.microsoft.com/office/drawing/2014/main" id="{49A5A853-9D89-4447-C22D-2EE8B68DDF67}"/>
                  </a:ext>
                </a:extLst>
              </p:cNvPr>
              <p:cNvSpPr/>
              <p:nvPr/>
            </p:nvSpPr>
            <p:spPr>
              <a:xfrm>
                <a:off x="892743" y="3126610"/>
                <a:ext cx="3094422" cy="688468"/>
              </a:xfrm>
              <a:prstGeom prst="roundRect">
                <a:avLst>
                  <a:gd name="adj" fmla="val 50000"/>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bg1"/>
                    </a:solidFill>
                    <a:effectLst/>
                    <a:latin typeface="Arial Regular"/>
                    <a:ea typeface="微软雅黑 Light" panose="020B0502040204020203" pitchFamily="34" charset="-122"/>
                  </a:rPr>
                  <a:t>基于梯度下降的 </a:t>
                </a:r>
                <a:r>
                  <a:rPr lang="en-US" altLang="zh-CN" b="1" dirty="0">
                    <a:solidFill>
                      <a:schemeClr val="bg1"/>
                    </a:solidFill>
                    <a:effectLst/>
                    <a:latin typeface="Arial Regular"/>
                    <a:ea typeface="微软雅黑 Light" panose="020B0502040204020203" pitchFamily="34" charset="-122"/>
                  </a:rPr>
                  <a:t>APE</a:t>
                </a:r>
                <a:endParaRPr kumimoji="1" lang="en-US" altLang="zh-CN" b="1" dirty="0">
                  <a:solidFill>
                    <a:schemeClr val="bg1"/>
                  </a:solidFill>
                  <a:latin typeface="Arial Regular"/>
                  <a:ea typeface="微软雅黑 Light" panose="020B0502040204020203" pitchFamily="34" charset="-122"/>
                </a:endParaRPr>
              </a:p>
            </p:txBody>
          </p:sp>
          <p:sp>
            <p:nvSpPr>
              <p:cNvPr id="16" name="文本框 15">
                <a:extLst>
                  <a:ext uri="{FF2B5EF4-FFF2-40B4-BE49-F238E27FC236}">
                    <a16:creationId xmlns:a16="http://schemas.microsoft.com/office/drawing/2014/main" id="{8882D155-E8FC-89FF-52CD-EC2B93C2CC42}"/>
                  </a:ext>
                </a:extLst>
              </p:cNvPr>
              <p:cNvSpPr txBox="1"/>
              <p:nvPr/>
            </p:nvSpPr>
            <p:spPr>
              <a:xfrm>
                <a:off x="1969008" y="2347390"/>
                <a:ext cx="959774" cy="830997"/>
              </a:xfrm>
              <a:prstGeom prst="rect">
                <a:avLst/>
              </a:prstGeom>
              <a:noFill/>
            </p:spPr>
            <p:txBody>
              <a:bodyPr wrap="square" rtlCol="0">
                <a:spAutoFit/>
              </a:bodyPr>
              <a:lstStyle/>
              <a:p>
                <a:r>
                  <a:rPr lang="en-US" altLang="zh-CN" sz="4800" b="1" dirty="0">
                    <a:solidFill>
                      <a:srgbClr val="FF0000">
                        <a:alpha val="70000"/>
                      </a:srgbClr>
                    </a:solidFill>
                    <a:latin typeface="微软雅黑" panose="020B0503020204020204" pitchFamily="34" charset="-122"/>
                    <a:ea typeface="微软雅黑" panose="020B0503020204020204" pitchFamily="34" charset="-122"/>
                  </a:rPr>
                  <a:t>03</a:t>
                </a:r>
                <a:endParaRPr lang="zh-CN" altLang="en-US" sz="4800" b="1" dirty="0">
                  <a:solidFill>
                    <a:srgbClr val="FF0000">
                      <a:alpha val="70000"/>
                    </a:srgb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669741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p:txBody>
          <a:bodyPr/>
          <a:lstStyle/>
          <a:p>
            <a:r>
              <a:rPr lang="zh-CN" altLang="en-US" dirty="0"/>
              <a:t>研究基础</a:t>
            </a:r>
          </a:p>
        </p:txBody>
      </p:sp>
      <p:sp>
        <p:nvSpPr>
          <p:cNvPr id="5" name="灯片编号占位符 4">
            <a:extLst>
              <a:ext uri="{FF2B5EF4-FFF2-40B4-BE49-F238E27FC236}">
                <a16:creationId xmlns:a16="http://schemas.microsoft.com/office/drawing/2014/main" id="{E4D394D3-90D3-42B9-B8E4-56331BEDBAC9}"/>
              </a:ext>
            </a:extLst>
          </p:cNvPr>
          <p:cNvSpPr>
            <a:spLocks noGrp="1"/>
          </p:cNvSpPr>
          <p:nvPr>
            <p:ph type="sldNum" sz="quarter" idx="12"/>
          </p:nvPr>
        </p:nvSpPr>
        <p:spPr>
          <a:xfrm>
            <a:off x="8610600" y="633730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pPr/>
              <a:t>14</a:t>
            </a:fld>
            <a:endParaRPr kumimoji="1" lang="zh-CN" altLang="en-US" dirty="0"/>
          </a:p>
        </p:txBody>
      </p:sp>
      <p:sp>
        <p:nvSpPr>
          <p:cNvPr id="3" name="文本框 2">
            <a:extLst>
              <a:ext uri="{FF2B5EF4-FFF2-40B4-BE49-F238E27FC236}">
                <a16:creationId xmlns:a16="http://schemas.microsoft.com/office/drawing/2014/main" id="{FF88D1BE-0820-E6DD-E904-C21118D00AC5}"/>
              </a:ext>
            </a:extLst>
          </p:cNvPr>
          <p:cNvSpPr txBox="1"/>
          <p:nvPr/>
        </p:nvSpPr>
        <p:spPr>
          <a:xfrm>
            <a:off x="1202478" y="1838325"/>
            <a:ext cx="10514417" cy="433965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硬件基础</a:t>
            </a:r>
            <a:endParaRPr lang="en-US" altLang="zh-CN" sz="2000"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目前可用的硬件资源包括：</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两台 </a:t>
            </a:r>
            <a:r>
              <a:rPr lang="en-US" altLang="zh-CN" dirty="0">
                <a:latin typeface="黑体" panose="02010609060101010101" pitchFamily="49" charset="-122"/>
                <a:ea typeface="黑体" panose="02010609060101010101" pitchFamily="49" charset="-122"/>
              </a:rPr>
              <a:t>8 </a:t>
            </a:r>
            <a:r>
              <a:rPr lang="zh-CN" altLang="en-US" dirty="0">
                <a:latin typeface="黑体" panose="02010609060101010101" pitchFamily="49" charset="-122"/>
                <a:ea typeface="黑体" panose="02010609060101010101" pitchFamily="49" charset="-122"/>
              </a:rPr>
              <a:t>卡 </a:t>
            </a:r>
            <a:r>
              <a:rPr lang="en-US" altLang="zh-CN" dirty="0">
                <a:latin typeface="黑体" panose="02010609060101010101" pitchFamily="49" charset="-122"/>
                <a:ea typeface="黑体" panose="02010609060101010101" pitchFamily="49" charset="-122"/>
              </a:rPr>
              <a:t>4090</a:t>
            </a:r>
          </a:p>
          <a:p>
            <a:pPr marL="285750" indent="-285750">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一台 </a:t>
            </a:r>
            <a:r>
              <a:rPr lang="en-US" altLang="zh-CN" dirty="0">
                <a:latin typeface="黑体" panose="02010609060101010101" pitchFamily="49" charset="-122"/>
                <a:ea typeface="黑体" panose="02010609060101010101" pitchFamily="49" charset="-122"/>
              </a:rPr>
              <a:t>10 </a:t>
            </a:r>
            <a:r>
              <a:rPr lang="zh-CN" altLang="en-US" dirty="0">
                <a:latin typeface="黑体" panose="02010609060101010101" pitchFamily="49" charset="-122"/>
                <a:ea typeface="黑体" panose="02010609060101010101" pitchFamily="49" charset="-122"/>
              </a:rPr>
              <a:t>卡 </a:t>
            </a:r>
            <a:r>
              <a:rPr lang="en-US" altLang="zh-CN" dirty="0">
                <a:latin typeface="黑体" panose="02010609060101010101" pitchFamily="49" charset="-122"/>
                <a:ea typeface="黑体" panose="02010609060101010101" pitchFamily="49" charset="-122"/>
              </a:rPr>
              <a:t>A40</a:t>
            </a:r>
          </a:p>
          <a:p>
            <a:pPr marL="285750" indent="-285750">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其他团队共享算力</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数据基础</a:t>
            </a:r>
            <a:endParaRPr lang="en-US" altLang="zh-CN" sz="20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本文涉及的源数据来着开源社区，数据获取能够获得较大保障</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算法基础</a:t>
            </a:r>
            <a:endParaRPr lang="en-US" altLang="zh-CN" sz="20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lang="zh-CN" altLang="en-US" sz="1800" dirty="0">
                <a:latin typeface="黑体" panose="02010609060101010101" pitchFamily="49" charset="-122"/>
                <a:ea typeface="黑体" panose="02010609060101010101" pitchFamily="49" charset="-122"/>
              </a:rPr>
              <a:t>基于全局语义的混合索引召回算法已经完成 </a:t>
            </a:r>
            <a:r>
              <a:rPr lang="en-US" altLang="zh-CN" sz="1800" dirty="0">
                <a:latin typeface="黑体" panose="02010609060101010101" pitchFamily="49" charset="-122"/>
                <a:ea typeface="黑体" panose="02010609060101010101" pitchFamily="49" charset="-122"/>
              </a:rPr>
              <a:t>60% </a:t>
            </a:r>
            <a:r>
              <a:rPr lang="zh-CN" altLang="en-US" sz="1800" dirty="0">
                <a:latin typeface="黑体" panose="02010609060101010101" pitchFamily="49" charset="-122"/>
                <a:ea typeface="黑体" panose="02010609060101010101" pitchFamily="49" charset="-122"/>
              </a:rPr>
              <a:t>，初步验证了算法的有效性。该部分内容计划投稿</a:t>
            </a:r>
            <a:endParaRPr lang="en-US" altLang="zh-CN" sz="18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lang="zh-CN" altLang="en-US" sz="1800" dirty="0">
                <a:latin typeface="黑体" panose="02010609060101010101" pitchFamily="49" charset="-122"/>
                <a:ea typeface="黑体" panose="02010609060101010101" pitchFamily="49" charset="-122"/>
              </a:rPr>
              <a:t>开源技术库检索原型系统已经搭建完成 </a:t>
            </a:r>
            <a:r>
              <a:rPr lang="en-US" altLang="zh-CN" sz="1800" dirty="0">
                <a:latin typeface="黑体" panose="02010609060101010101" pitchFamily="49" charset="-122"/>
                <a:ea typeface="黑体" panose="02010609060101010101" pitchFamily="49" charset="-122"/>
              </a:rPr>
              <a:t>50%</a:t>
            </a:r>
          </a:p>
          <a:p>
            <a:endParaRPr lang="en-US" altLang="zh-CN" sz="1800" dirty="0"/>
          </a:p>
          <a:p>
            <a:endParaRPr lang="en-US" altLang="zh-CN" dirty="0"/>
          </a:p>
          <a:p>
            <a:endParaRPr lang="en-US" altLang="zh-CN" dirty="0"/>
          </a:p>
        </p:txBody>
      </p:sp>
    </p:spTree>
    <p:extLst>
      <p:ext uri="{BB962C8B-B14F-4D97-AF65-F5344CB8AC3E}">
        <p14:creationId xmlns:p14="http://schemas.microsoft.com/office/powerpoint/2010/main" val="2999632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p:txBody>
          <a:bodyPr/>
          <a:lstStyle/>
          <a:p>
            <a:r>
              <a:rPr lang="zh-CN" altLang="en-US" dirty="0"/>
              <a:t>研究计划</a:t>
            </a:r>
          </a:p>
        </p:txBody>
      </p:sp>
      <p:sp>
        <p:nvSpPr>
          <p:cNvPr id="5" name="灯片编号占位符 4">
            <a:extLst>
              <a:ext uri="{FF2B5EF4-FFF2-40B4-BE49-F238E27FC236}">
                <a16:creationId xmlns:a16="http://schemas.microsoft.com/office/drawing/2014/main" id="{E4D394D3-90D3-42B9-B8E4-56331BEDBAC9}"/>
              </a:ext>
            </a:extLst>
          </p:cNvPr>
          <p:cNvSpPr>
            <a:spLocks noGrp="1"/>
          </p:cNvSpPr>
          <p:nvPr>
            <p:ph type="sldNum" sz="quarter" idx="12"/>
          </p:nvPr>
        </p:nvSpPr>
        <p:spPr>
          <a:xfrm>
            <a:off x="8610600" y="635635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pPr/>
              <a:t>15</a:t>
            </a:fld>
            <a:endParaRPr kumimoji="1" lang="zh-CN" altLang="en-US" dirty="0"/>
          </a:p>
        </p:txBody>
      </p:sp>
      <p:graphicFrame>
        <p:nvGraphicFramePr>
          <p:cNvPr id="10" name="表格 9">
            <a:extLst>
              <a:ext uri="{FF2B5EF4-FFF2-40B4-BE49-F238E27FC236}">
                <a16:creationId xmlns:a16="http://schemas.microsoft.com/office/drawing/2014/main" id="{2F227068-A60C-C914-6EB3-F41A85019018}"/>
              </a:ext>
            </a:extLst>
          </p:cNvPr>
          <p:cNvGraphicFramePr>
            <a:graphicFrameLocks noGrp="1"/>
          </p:cNvGraphicFramePr>
          <p:nvPr>
            <p:extLst>
              <p:ext uri="{D42A27DB-BD31-4B8C-83A1-F6EECF244321}">
                <p14:modId xmlns:p14="http://schemas.microsoft.com/office/powerpoint/2010/main" val="801476268"/>
              </p:ext>
            </p:extLst>
          </p:nvPr>
        </p:nvGraphicFramePr>
        <p:xfrm>
          <a:off x="1133476" y="1340574"/>
          <a:ext cx="9639294" cy="5015776"/>
        </p:xfrm>
        <a:graphic>
          <a:graphicData uri="http://schemas.openxmlformats.org/drawingml/2006/table">
            <a:tbl>
              <a:tblPr firstRow="1" bandRow="1">
                <a:tableStyleId>{5C22544A-7EE6-4342-B048-85BDC9FD1C3A}</a:tableStyleId>
              </a:tblPr>
              <a:tblGrid>
                <a:gridCol w="2409822">
                  <a:extLst>
                    <a:ext uri="{9D8B030D-6E8A-4147-A177-3AD203B41FA5}">
                      <a16:colId xmlns:a16="http://schemas.microsoft.com/office/drawing/2014/main" val="1492863374"/>
                    </a:ext>
                  </a:extLst>
                </a:gridCol>
                <a:gridCol w="602456">
                  <a:extLst>
                    <a:ext uri="{9D8B030D-6E8A-4147-A177-3AD203B41FA5}">
                      <a16:colId xmlns:a16="http://schemas.microsoft.com/office/drawing/2014/main" val="913465924"/>
                    </a:ext>
                  </a:extLst>
                </a:gridCol>
                <a:gridCol w="602456">
                  <a:extLst>
                    <a:ext uri="{9D8B030D-6E8A-4147-A177-3AD203B41FA5}">
                      <a16:colId xmlns:a16="http://schemas.microsoft.com/office/drawing/2014/main" val="3053712820"/>
                    </a:ext>
                  </a:extLst>
                </a:gridCol>
                <a:gridCol w="602456">
                  <a:extLst>
                    <a:ext uri="{9D8B030D-6E8A-4147-A177-3AD203B41FA5}">
                      <a16:colId xmlns:a16="http://schemas.microsoft.com/office/drawing/2014/main" val="227509447"/>
                    </a:ext>
                  </a:extLst>
                </a:gridCol>
                <a:gridCol w="602456">
                  <a:extLst>
                    <a:ext uri="{9D8B030D-6E8A-4147-A177-3AD203B41FA5}">
                      <a16:colId xmlns:a16="http://schemas.microsoft.com/office/drawing/2014/main" val="2829051549"/>
                    </a:ext>
                  </a:extLst>
                </a:gridCol>
                <a:gridCol w="602456">
                  <a:extLst>
                    <a:ext uri="{9D8B030D-6E8A-4147-A177-3AD203B41FA5}">
                      <a16:colId xmlns:a16="http://schemas.microsoft.com/office/drawing/2014/main" val="1308095220"/>
                    </a:ext>
                  </a:extLst>
                </a:gridCol>
                <a:gridCol w="602456">
                  <a:extLst>
                    <a:ext uri="{9D8B030D-6E8A-4147-A177-3AD203B41FA5}">
                      <a16:colId xmlns:a16="http://schemas.microsoft.com/office/drawing/2014/main" val="536276719"/>
                    </a:ext>
                  </a:extLst>
                </a:gridCol>
                <a:gridCol w="602456">
                  <a:extLst>
                    <a:ext uri="{9D8B030D-6E8A-4147-A177-3AD203B41FA5}">
                      <a16:colId xmlns:a16="http://schemas.microsoft.com/office/drawing/2014/main" val="3687393131"/>
                    </a:ext>
                  </a:extLst>
                </a:gridCol>
                <a:gridCol w="602456">
                  <a:extLst>
                    <a:ext uri="{9D8B030D-6E8A-4147-A177-3AD203B41FA5}">
                      <a16:colId xmlns:a16="http://schemas.microsoft.com/office/drawing/2014/main" val="2397362115"/>
                    </a:ext>
                  </a:extLst>
                </a:gridCol>
                <a:gridCol w="602456">
                  <a:extLst>
                    <a:ext uri="{9D8B030D-6E8A-4147-A177-3AD203B41FA5}">
                      <a16:colId xmlns:a16="http://schemas.microsoft.com/office/drawing/2014/main" val="1230232103"/>
                    </a:ext>
                  </a:extLst>
                </a:gridCol>
                <a:gridCol w="602456">
                  <a:extLst>
                    <a:ext uri="{9D8B030D-6E8A-4147-A177-3AD203B41FA5}">
                      <a16:colId xmlns:a16="http://schemas.microsoft.com/office/drawing/2014/main" val="3650266313"/>
                    </a:ext>
                  </a:extLst>
                </a:gridCol>
                <a:gridCol w="602456">
                  <a:extLst>
                    <a:ext uri="{9D8B030D-6E8A-4147-A177-3AD203B41FA5}">
                      <a16:colId xmlns:a16="http://schemas.microsoft.com/office/drawing/2014/main" val="1203430955"/>
                    </a:ext>
                  </a:extLst>
                </a:gridCol>
                <a:gridCol w="602456">
                  <a:extLst>
                    <a:ext uri="{9D8B030D-6E8A-4147-A177-3AD203B41FA5}">
                      <a16:colId xmlns:a16="http://schemas.microsoft.com/office/drawing/2014/main" val="3144277099"/>
                    </a:ext>
                  </a:extLst>
                </a:gridCol>
              </a:tblGrid>
              <a:tr h="4233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bg1"/>
                          </a:solidFill>
                          <a:effectLst/>
                          <a:uLnTx/>
                          <a:uFillTx/>
                          <a:latin typeface="Arial Regular"/>
                          <a:ea typeface="微软雅黑 Light" panose="020B0502040204020203" pitchFamily="34" charset="-122"/>
                        </a:rPr>
                        <a:t>研究内容</a:t>
                      </a:r>
                      <a:endParaRPr kumimoji="0" lang="en-US" altLang="zh-CN" sz="1400" b="1" i="0" u="none" strike="noStrike" kern="1200" cap="none" spc="0" normalizeH="0" baseline="0" noProof="0" dirty="0">
                        <a:ln>
                          <a:noFill/>
                        </a:ln>
                        <a:solidFill>
                          <a:schemeClr val="bg1"/>
                        </a:solidFill>
                        <a:effectLst/>
                        <a:uLnTx/>
                        <a:uFillTx/>
                        <a:latin typeface="Arial Regular"/>
                        <a:ea typeface="微软雅黑 Light" panose="020B0502040204020203" pitchFamily="34" charset="-122"/>
                      </a:endParaRPr>
                    </a:p>
                  </a:txBody>
                  <a:tcPr anchor="ctr">
                    <a:solidFill>
                      <a:schemeClr val="accent5"/>
                    </a:solidFill>
                  </a:tcPr>
                </a:tc>
                <a:tc>
                  <a:txBody>
                    <a:bodyPr/>
                    <a:lstStyle/>
                    <a:p>
                      <a:pPr algn="ctr"/>
                      <a:r>
                        <a:rPr lang="en-GB" sz="1200" dirty="0">
                          <a:latin typeface="Arial Regular"/>
                          <a:ea typeface="微软雅黑 Light" panose="020B0502040204020203" pitchFamily="34" charset="-122"/>
                        </a:rPr>
                        <a:t>1</a:t>
                      </a:r>
                    </a:p>
                  </a:txBody>
                  <a:tcPr anchor="ctr">
                    <a:solidFill>
                      <a:schemeClr val="accent5"/>
                    </a:solidFill>
                  </a:tcPr>
                </a:tc>
                <a:tc>
                  <a:txBody>
                    <a:bodyPr/>
                    <a:lstStyle/>
                    <a:p>
                      <a:pPr algn="ctr"/>
                      <a:r>
                        <a:rPr lang="en-GB" sz="1200" dirty="0">
                          <a:latin typeface="Arial Regular"/>
                          <a:ea typeface="微软雅黑 Light" panose="020B0502040204020203" pitchFamily="34" charset="-122"/>
                        </a:rPr>
                        <a:t>2</a:t>
                      </a:r>
                    </a:p>
                  </a:txBody>
                  <a:tcPr anchor="ctr">
                    <a:solidFill>
                      <a:schemeClr val="accent5"/>
                    </a:solidFill>
                  </a:tcPr>
                </a:tc>
                <a:tc>
                  <a:txBody>
                    <a:bodyPr/>
                    <a:lstStyle/>
                    <a:p>
                      <a:pPr algn="ctr"/>
                      <a:r>
                        <a:rPr lang="en-GB" sz="1200" dirty="0">
                          <a:latin typeface="Arial Regular"/>
                          <a:ea typeface="微软雅黑 Light" panose="020B0502040204020203" pitchFamily="34" charset="-122"/>
                        </a:rPr>
                        <a:t>3</a:t>
                      </a:r>
                    </a:p>
                  </a:txBody>
                  <a:tcPr anchor="ctr">
                    <a:solidFill>
                      <a:schemeClr val="accent5"/>
                    </a:solidFill>
                  </a:tcPr>
                </a:tc>
                <a:tc>
                  <a:txBody>
                    <a:bodyPr/>
                    <a:lstStyle/>
                    <a:p>
                      <a:pPr algn="ctr"/>
                      <a:r>
                        <a:rPr lang="en-GB" sz="1200" dirty="0">
                          <a:latin typeface="Arial Regular"/>
                          <a:ea typeface="微软雅黑 Light" panose="020B0502040204020203" pitchFamily="34" charset="-122"/>
                        </a:rPr>
                        <a:t>4</a:t>
                      </a:r>
                    </a:p>
                  </a:txBody>
                  <a:tcPr anchor="ctr">
                    <a:solidFill>
                      <a:schemeClr val="accent5"/>
                    </a:solidFill>
                  </a:tcPr>
                </a:tc>
                <a:tc>
                  <a:txBody>
                    <a:bodyPr/>
                    <a:lstStyle/>
                    <a:p>
                      <a:pPr algn="ctr"/>
                      <a:r>
                        <a:rPr lang="en-GB" sz="1200" dirty="0">
                          <a:latin typeface="Arial Regular"/>
                          <a:ea typeface="微软雅黑 Light" panose="020B0502040204020203" pitchFamily="34" charset="-122"/>
                        </a:rPr>
                        <a:t>5</a:t>
                      </a:r>
                    </a:p>
                  </a:txBody>
                  <a:tcPr anchor="ctr">
                    <a:solidFill>
                      <a:schemeClr val="accent5"/>
                    </a:solidFill>
                  </a:tcPr>
                </a:tc>
                <a:tc>
                  <a:txBody>
                    <a:bodyPr/>
                    <a:lstStyle/>
                    <a:p>
                      <a:pPr algn="ctr"/>
                      <a:r>
                        <a:rPr lang="en-GB" sz="1200" dirty="0">
                          <a:latin typeface="Arial Regular"/>
                          <a:ea typeface="微软雅黑 Light" panose="020B0502040204020203" pitchFamily="34" charset="-122"/>
                        </a:rPr>
                        <a:t>6</a:t>
                      </a:r>
                    </a:p>
                  </a:txBody>
                  <a:tcPr anchor="ctr">
                    <a:solidFill>
                      <a:schemeClr val="accent5"/>
                    </a:solidFill>
                  </a:tcPr>
                </a:tc>
                <a:tc>
                  <a:txBody>
                    <a:bodyPr/>
                    <a:lstStyle/>
                    <a:p>
                      <a:pPr algn="ctr"/>
                      <a:r>
                        <a:rPr lang="en-GB" sz="1200" dirty="0">
                          <a:latin typeface="Arial Regular"/>
                          <a:ea typeface="微软雅黑 Light" panose="020B0502040204020203" pitchFamily="34" charset="-122"/>
                        </a:rPr>
                        <a:t>7</a:t>
                      </a:r>
                    </a:p>
                  </a:txBody>
                  <a:tcPr anchor="ctr">
                    <a:solidFill>
                      <a:schemeClr val="accent5"/>
                    </a:solidFill>
                  </a:tcPr>
                </a:tc>
                <a:tc>
                  <a:txBody>
                    <a:bodyPr/>
                    <a:lstStyle/>
                    <a:p>
                      <a:pPr algn="ctr"/>
                      <a:r>
                        <a:rPr lang="en-GB" sz="1200" dirty="0">
                          <a:latin typeface="Arial Regular"/>
                          <a:ea typeface="微软雅黑 Light" panose="020B0502040204020203" pitchFamily="34" charset="-122"/>
                        </a:rPr>
                        <a:t>8</a:t>
                      </a:r>
                    </a:p>
                  </a:txBody>
                  <a:tcPr anchor="ctr">
                    <a:solidFill>
                      <a:schemeClr val="accent5"/>
                    </a:solidFill>
                  </a:tcPr>
                </a:tc>
                <a:tc>
                  <a:txBody>
                    <a:bodyPr/>
                    <a:lstStyle/>
                    <a:p>
                      <a:pPr algn="ctr"/>
                      <a:r>
                        <a:rPr lang="en-GB" sz="1200" dirty="0">
                          <a:latin typeface="Arial Regular"/>
                          <a:ea typeface="微软雅黑 Light" panose="020B0502040204020203" pitchFamily="34" charset="-122"/>
                        </a:rPr>
                        <a:t>9</a:t>
                      </a:r>
                    </a:p>
                  </a:txBody>
                  <a:tcPr anchor="ctr">
                    <a:solidFill>
                      <a:schemeClr val="accent5"/>
                    </a:solidFill>
                  </a:tcPr>
                </a:tc>
                <a:tc>
                  <a:txBody>
                    <a:bodyPr/>
                    <a:lstStyle/>
                    <a:p>
                      <a:pPr algn="ctr"/>
                      <a:r>
                        <a:rPr lang="en-GB" sz="1200" dirty="0">
                          <a:latin typeface="Arial Regular"/>
                          <a:ea typeface="微软雅黑 Light" panose="020B0502040204020203" pitchFamily="34" charset="-122"/>
                        </a:rPr>
                        <a:t>10</a:t>
                      </a:r>
                    </a:p>
                  </a:txBody>
                  <a:tcPr anchor="ctr">
                    <a:solidFill>
                      <a:schemeClr val="accent5"/>
                    </a:solidFill>
                  </a:tcPr>
                </a:tc>
                <a:tc>
                  <a:txBody>
                    <a:bodyPr/>
                    <a:lstStyle/>
                    <a:p>
                      <a:pPr algn="ctr"/>
                      <a:r>
                        <a:rPr lang="en-GB" sz="1200" dirty="0">
                          <a:latin typeface="Arial Regular"/>
                          <a:ea typeface="微软雅黑 Light" panose="020B0502040204020203" pitchFamily="34" charset="-122"/>
                        </a:rPr>
                        <a:t>11</a:t>
                      </a:r>
                    </a:p>
                  </a:txBody>
                  <a:tcPr anchor="ctr">
                    <a:solidFill>
                      <a:schemeClr val="accent5"/>
                    </a:solidFill>
                  </a:tcPr>
                </a:tc>
                <a:tc>
                  <a:txBody>
                    <a:bodyPr/>
                    <a:lstStyle/>
                    <a:p>
                      <a:pPr algn="ctr"/>
                      <a:r>
                        <a:rPr lang="en-GB" sz="1200" dirty="0">
                          <a:latin typeface="Arial Regular"/>
                          <a:ea typeface="微软雅黑 Light" panose="020B0502040204020203" pitchFamily="34" charset="-122"/>
                        </a:rPr>
                        <a:t>12</a:t>
                      </a:r>
                    </a:p>
                  </a:txBody>
                  <a:tcPr anchor="ctr">
                    <a:solidFill>
                      <a:schemeClr val="accent5"/>
                    </a:solidFill>
                  </a:tcPr>
                </a:tc>
                <a:extLst>
                  <a:ext uri="{0D108BD9-81ED-4DB2-BD59-A6C34878D82A}">
                    <a16:rowId xmlns:a16="http://schemas.microsoft.com/office/drawing/2014/main" val="1994538652"/>
                  </a:ext>
                </a:extLst>
              </a:tr>
              <a:tr h="423364">
                <a:tc>
                  <a:txBody>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srgbClr val="2F2F2F"/>
                          </a:solidFill>
                          <a:effectLst/>
                          <a:uLnTx/>
                          <a:uFillTx/>
                          <a:latin typeface="Arial Regular"/>
                          <a:ea typeface="微软雅黑 Light" panose="020B0502040204020203" pitchFamily="34" charset="-122"/>
                          <a:cs typeface="+mn-cs"/>
                        </a:rPr>
                        <a:t> 调研准备工作</a:t>
                      </a:r>
                      <a:endParaRPr kumimoji="0" lang="en-US" altLang="zh-CN" sz="1400" b="1" i="0" u="none" strike="noStrike" kern="1200" cap="none" spc="0" normalizeH="0" baseline="0" noProof="0" dirty="0">
                        <a:ln>
                          <a:noFill/>
                        </a:ln>
                        <a:solidFill>
                          <a:srgbClr val="2F2F2F"/>
                        </a:solidFill>
                        <a:effectLst/>
                        <a:uLnTx/>
                        <a:uFillTx/>
                        <a:latin typeface="Arial Regular"/>
                        <a:ea typeface="微软雅黑 Light" panose="020B0502040204020203" pitchFamily="34" charset="-122"/>
                        <a:cs typeface="+mn-cs"/>
                      </a:endParaRPr>
                    </a:p>
                  </a:txBody>
                  <a:tcPr marL="68580" marR="68580" marT="0" marB="0"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extLst>
                  <a:ext uri="{0D108BD9-81ED-4DB2-BD59-A6C34878D82A}">
                    <a16:rowId xmlns:a16="http://schemas.microsoft.com/office/drawing/2014/main" val="2439986046"/>
                  </a:ext>
                </a:extLst>
              </a:tr>
              <a:tr h="423364">
                <a:tc>
                  <a:txBody>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srgbClr val="2F2F2F"/>
                          </a:solidFill>
                          <a:effectLst/>
                          <a:uLnTx/>
                          <a:uFillTx/>
                          <a:latin typeface="Arial Regular"/>
                          <a:ea typeface="微软雅黑 Light" panose="020B0502040204020203" pitchFamily="34" charset="-122"/>
                          <a:cs typeface="+mn-cs"/>
                        </a:rPr>
                        <a:t>数据收集、数据预处理</a:t>
                      </a:r>
                      <a:endParaRPr kumimoji="0" lang="en-US" altLang="zh-CN" sz="1400" b="1" i="0" u="none" strike="noStrike" kern="1200" cap="none" spc="0" normalizeH="0" baseline="0" noProof="0" dirty="0">
                        <a:ln>
                          <a:noFill/>
                        </a:ln>
                        <a:solidFill>
                          <a:srgbClr val="2F2F2F"/>
                        </a:solidFill>
                        <a:effectLst/>
                        <a:uLnTx/>
                        <a:uFillTx/>
                        <a:latin typeface="Arial Regular"/>
                        <a:ea typeface="微软雅黑 Light" panose="020B0502040204020203" pitchFamily="34" charset="-122"/>
                        <a:cs typeface="+mn-cs"/>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accent3">
                        <a:lumMod val="75000"/>
                      </a:schemeClr>
                    </a:solidFill>
                  </a:tcPr>
                </a:tc>
                <a:tc>
                  <a:txBody>
                    <a:bodyPr/>
                    <a:lstStyle/>
                    <a:p>
                      <a:endParaRPr lang="en-GB" sz="1200" dirty="0">
                        <a:latin typeface="Arial Regular"/>
                        <a:ea typeface="微软雅黑 Light" panose="020B0502040204020203" pitchFamily="34" charset="-122"/>
                      </a:endParaRPr>
                    </a:p>
                  </a:txBody>
                  <a:tcPr anchor="ctr">
                    <a:solidFill>
                      <a:schemeClr val="accent3">
                        <a:lumMod val="75000"/>
                      </a:schemeClr>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extLst>
                  <a:ext uri="{0D108BD9-81ED-4DB2-BD59-A6C34878D82A}">
                    <a16:rowId xmlns:a16="http://schemas.microsoft.com/office/drawing/2014/main" val="1876966518"/>
                  </a:ext>
                </a:extLst>
              </a:tr>
              <a:tr h="423364">
                <a:tc>
                  <a:txBody>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zh-CN" sz="1400" b="1" i="0" u="none" strike="noStrike" kern="1200" cap="none" spc="0" normalizeH="0" baseline="0" dirty="0">
                          <a:ln>
                            <a:noFill/>
                          </a:ln>
                          <a:solidFill>
                            <a:srgbClr val="2F2F2F"/>
                          </a:solidFill>
                          <a:effectLst/>
                          <a:uLnTx/>
                          <a:uFillTx/>
                          <a:latin typeface="Arial Regular"/>
                          <a:ea typeface="微软雅黑 Light" panose="020B0502040204020203" pitchFamily="34" charset="-122"/>
                          <a:cs typeface="+mn-cs"/>
                        </a:rPr>
                        <a:t>构建评价体系</a:t>
                      </a:r>
                      <a:endParaRPr kumimoji="0" lang="en-US" altLang="zh-CN" sz="1400" b="1" i="0" u="none" strike="noStrike" kern="1200" cap="none" spc="0" normalizeH="0" baseline="0" noProof="0" dirty="0">
                        <a:ln>
                          <a:noFill/>
                        </a:ln>
                        <a:solidFill>
                          <a:srgbClr val="2F2F2F"/>
                        </a:solidFill>
                        <a:effectLst/>
                        <a:uLnTx/>
                        <a:uFillTx/>
                        <a:latin typeface="Arial Regular"/>
                        <a:ea typeface="微软雅黑 Light" panose="020B0502040204020203" pitchFamily="34" charset="-122"/>
                        <a:cs typeface="+mn-cs"/>
                      </a:endParaRPr>
                    </a:p>
                  </a:txBody>
                  <a:tcPr anchor="ctr">
                    <a:solidFill>
                      <a:schemeClr val="bg1"/>
                    </a:solidFill>
                  </a:tcPr>
                </a:tc>
                <a:tc>
                  <a:txBody>
                    <a:bodyPr/>
                    <a:lstStyle/>
                    <a:p>
                      <a:endParaRPr lang="en-GB" sz="120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extLst>
                  <a:ext uri="{0D108BD9-81ED-4DB2-BD59-A6C34878D82A}">
                    <a16:rowId xmlns:a16="http://schemas.microsoft.com/office/drawing/2014/main" val="1317511856"/>
                  </a:ext>
                </a:extLst>
              </a:tr>
              <a:tr h="423364">
                <a:tc>
                  <a:txBody>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srgbClr val="2F2F2F"/>
                          </a:solidFill>
                          <a:effectLst/>
                          <a:uLnTx/>
                          <a:uFillTx/>
                          <a:latin typeface="+mn-lt"/>
                          <a:ea typeface="微软雅黑 Light" panose="020B0502040204020203" pitchFamily="34" charset="-122"/>
                        </a:rPr>
                        <a:t>多尺度文本抽取算法设计实现和验证</a:t>
                      </a: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extLst>
                  <a:ext uri="{0D108BD9-81ED-4DB2-BD59-A6C34878D82A}">
                    <a16:rowId xmlns:a16="http://schemas.microsoft.com/office/drawing/2014/main" val="334159357"/>
                  </a:ext>
                </a:extLst>
              </a:tr>
              <a:tr h="423364">
                <a:tc>
                  <a:txBody>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srgbClr val="2F2F2F"/>
                          </a:solidFill>
                          <a:effectLst/>
                          <a:uLnTx/>
                          <a:uFillTx/>
                          <a:latin typeface="+mn-lt"/>
                          <a:ea typeface="微软雅黑 Light" panose="020B0502040204020203" pitchFamily="34" charset="-122"/>
                        </a:rPr>
                        <a:t>基于全局语义的混合召回算法设计实现及验证</a:t>
                      </a:r>
                      <a:endParaRPr kumimoji="0" lang="en-US" altLang="zh-CN" sz="1400" b="1" i="0" u="none" strike="noStrike" kern="1200" cap="none" spc="0" normalizeH="0" baseline="0" noProof="0" dirty="0">
                        <a:ln>
                          <a:noFill/>
                        </a:ln>
                        <a:solidFill>
                          <a:srgbClr val="2F2F2F"/>
                        </a:solidFill>
                        <a:effectLst/>
                        <a:uLnTx/>
                        <a:uFillTx/>
                        <a:latin typeface="Arial Regular"/>
                        <a:ea typeface="微软雅黑 Light" panose="020B0502040204020203" pitchFamily="34" charset="-122"/>
                      </a:endParaRPr>
                    </a:p>
                  </a:txBody>
                  <a:tcPr anchor="ctr">
                    <a:solidFill>
                      <a:schemeClr val="bg1"/>
                    </a:solidFill>
                  </a:tcPr>
                </a:tc>
                <a:tc>
                  <a:txBody>
                    <a:bodyPr/>
                    <a:lstStyle/>
                    <a:p>
                      <a:endParaRPr lang="en-GB" sz="1200">
                        <a:latin typeface="Arial Regular"/>
                        <a:ea typeface="微软雅黑 Light" panose="020B0502040204020203" pitchFamily="34" charset="-122"/>
                      </a:endParaRPr>
                    </a:p>
                  </a:txBody>
                  <a:tcPr anchor="ctr">
                    <a:noFill/>
                  </a:tcPr>
                </a:tc>
                <a:tc>
                  <a:txBody>
                    <a:bodyPr/>
                    <a:lstStyle/>
                    <a:p>
                      <a:endParaRPr lang="en-GB" sz="1200">
                        <a:latin typeface="Arial Regular"/>
                        <a:ea typeface="微软雅黑 Light" panose="020B0502040204020203" pitchFamily="34" charset="-122"/>
                      </a:endParaRPr>
                    </a:p>
                  </a:txBody>
                  <a:tcPr anchor="ctr">
                    <a:noFill/>
                  </a:tcPr>
                </a:tc>
                <a:tc>
                  <a:txBody>
                    <a:bodyPr/>
                    <a:lstStyle/>
                    <a:p>
                      <a:endParaRPr lang="en-GB" sz="120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a:latin typeface="Arial Regular"/>
                        <a:ea typeface="微软雅黑 Light" panose="020B0502040204020203" pitchFamily="34" charset="-122"/>
                      </a:endParaRPr>
                    </a:p>
                  </a:txBody>
                  <a:tcPr anchor="ctr">
                    <a:noFill/>
                  </a:tcPr>
                </a:tc>
                <a:tc>
                  <a:txBody>
                    <a:bodyPr/>
                    <a:lstStyle/>
                    <a:p>
                      <a:endParaRPr lang="en-GB" sz="1200">
                        <a:latin typeface="Arial Regular"/>
                        <a:ea typeface="微软雅黑 Light" panose="020B0502040204020203" pitchFamily="34" charset="-122"/>
                      </a:endParaRPr>
                    </a:p>
                  </a:txBody>
                  <a:tcPr anchor="ctr">
                    <a:noFill/>
                  </a:tcPr>
                </a:tc>
                <a:tc>
                  <a:txBody>
                    <a:bodyPr/>
                    <a:lstStyle/>
                    <a:p>
                      <a:endParaRPr lang="en-GB" sz="120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noFill/>
                  </a:tcPr>
                </a:tc>
                <a:extLst>
                  <a:ext uri="{0D108BD9-81ED-4DB2-BD59-A6C34878D82A}">
                    <a16:rowId xmlns:a16="http://schemas.microsoft.com/office/drawing/2014/main" val="768219668"/>
                  </a:ext>
                </a:extLst>
              </a:tr>
              <a:tr h="423364">
                <a:tc>
                  <a:txBody>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srgbClr val="2F2F2F"/>
                          </a:solidFill>
                          <a:effectLst/>
                          <a:uLnTx/>
                          <a:uFillTx/>
                          <a:latin typeface="+mn-lt"/>
                          <a:ea typeface="微软雅黑 Light" panose="020B0502040204020203" pitchFamily="34" charset="-122"/>
                        </a:rPr>
                        <a:t>基于梯度下降的自动提示词工程（</a:t>
                      </a:r>
                      <a:r>
                        <a:rPr kumimoji="0" lang="en-US" altLang="zh-CN" sz="1400" b="1" i="0" u="none" strike="noStrike" kern="1200" cap="none" spc="0" normalizeH="0" baseline="0" noProof="0" dirty="0">
                          <a:ln>
                            <a:noFill/>
                          </a:ln>
                          <a:solidFill>
                            <a:srgbClr val="2F2F2F"/>
                          </a:solidFill>
                          <a:effectLst/>
                          <a:uLnTx/>
                          <a:uFillTx/>
                          <a:latin typeface="+mn-lt"/>
                          <a:ea typeface="微软雅黑 Light" panose="020B0502040204020203" pitchFamily="34" charset="-122"/>
                        </a:rPr>
                        <a:t>APE</a:t>
                      </a:r>
                      <a:r>
                        <a:rPr kumimoji="0" lang="zh-CN" altLang="en-US" sz="1400" b="1" i="0" u="none" strike="noStrike" kern="1200" cap="none" spc="0" normalizeH="0" baseline="0" noProof="0" dirty="0">
                          <a:ln>
                            <a:noFill/>
                          </a:ln>
                          <a:solidFill>
                            <a:srgbClr val="2F2F2F"/>
                          </a:solidFill>
                          <a:effectLst/>
                          <a:uLnTx/>
                          <a:uFillTx/>
                          <a:latin typeface="+mn-lt"/>
                          <a:ea typeface="微软雅黑 Light" panose="020B0502040204020203" pitchFamily="34" charset="-122"/>
                        </a:rPr>
                        <a:t>）算法设计实现及验证</a:t>
                      </a:r>
                      <a:endParaRPr kumimoji="0" lang="en-US" altLang="zh-CN" sz="1400" b="1" i="0" u="none" strike="noStrike" kern="1200" cap="none" spc="0" normalizeH="0" baseline="0" noProof="0" dirty="0">
                        <a:ln>
                          <a:noFill/>
                        </a:ln>
                        <a:solidFill>
                          <a:srgbClr val="2F2F2F"/>
                        </a:solidFill>
                        <a:effectLst/>
                        <a:uLnTx/>
                        <a:uFillTx/>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extLst>
                  <a:ext uri="{0D108BD9-81ED-4DB2-BD59-A6C34878D82A}">
                    <a16:rowId xmlns:a16="http://schemas.microsoft.com/office/drawing/2014/main" val="1736239299"/>
                  </a:ext>
                </a:extLst>
              </a:tr>
              <a:tr h="423364">
                <a:tc>
                  <a:txBody>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srgbClr val="2F2F2F"/>
                          </a:solidFill>
                          <a:effectLst/>
                          <a:uLnTx/>
                          <a:uFillTx/>
                          <a:latin typeface="+mn-lt"/>
                          <a:ea typeface="微软雅黑 Light" panose="020B0502040204020203" pitchFamily="34" charset="-122"/>
                        </a:rPr>
                        <a:t>完成开源技术库的推荐系统原型验证系统搭建</a:t>
                      </a:r>
                      <a:endParaRPr kumimoji="0" lang="en-US" altLang="zh-CN" sz="1400" b="1" i="0" u="none" strike="noStrike" kern="1200" cap="none" spc="0" normalizeH="0" baseline="0" noProof="0" dirty="0">
                        <a:ln>
                          <a:noFill/>
                        </a:ln>
                        <a:solidFill>
                          <a:srgbClr val="2F2F2F"/>
                        </a:solidFill>
                        <a:effectLst/>
                        <a:uLnTx/>
                        <a:uFillTx/>
                        <a:latin typeface="Arial Regular"/>
                        <a:ea typeface="微软雅黑 Light" panose="020B0502040204020203" pitchFamily="34" charset="-122"/>
                      </a:endParaRPr>
                    </a:p>
                  </a:txBody>
                  <a:tcPr anchor="ctr">
                    <a:solidFill>
                      <a:schemeClr val="bg1"/>
                    </a:solidFill>
                  </a:tcPr>
                </a:tc>
                <a:tc>
                  <a:txBody>
                    <a:bodyPr/>
                    <a:lstStyle/>
                    <a:p>
                      <a:endParaRPr lang="en-GB" sz="120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extLst>
                  <a:ext uri="{0D108BD9-81ED-4DB2-BD59-A6C34878D82A}">
                    <a16:rowId xmlns:a16="http://schemas.microsoft.com/office/drawing/2014/main" val="3706519687"/>
                  </a:ext>
                </a:extLst>
              </a:tr>
              <a:tr h="423364">
                <a:tc>
                  <a:txBody>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dirty="0">
                          <a:ln>
                            <a:noFill/>
                          </a:ln>
                          <a:solidFill>
                            <a:srgbClr val="2F2F2F"/>
                          </a:solidFill>
                          <a:effectLst/>
                          <a:uLnTx/>
                          <a:uFillTx/>
                          <a:latin typeface="+mn-lt"/>
                          <a:ea typeface="微软雅黑 Light" panose="020B0502040204020203" pitchFamily="34" charset="-122"/>
                          <a:cs typeface="+mn-cs"/>
                        </a:rPr>
                        <a:t>对比实验验证算法提升带来的系统性收益</a:t>
                      </a:r>
                      <a:endParaRPr kumimoji="0" lang="en-US" altLang="zh-CN" sz="1400" b="1" i="0" u="none" strike="noStrike" kern="1200" cap="none" spc="0" normalizeH="0" baseline="0" noProof="0" dirty="0">
                        <a:ln>
                          <a:noFill/>
                        </a:ln>
                        <a:solidFill>
                          <a:srgbClr val="2F2F2F"/>
                        </a:solidFill>
                        <a:effectLst/>
                        <a:uLnTx/>
                        <a:uFillTx/>
                        <a:latin typeface="+mn-lt"/>
                        <a:ea typeface="微软雅黑 Light" panose="020B0502040204020203" pitchFamily="34" charset="-122"/>
                        <a:cs typeface="+mn-cs"/>
                      </a:endParaRPr>
                    </a:p>
                  </a:txBody>
                  <a:tcPr anchor="ctr">
                    <a:solidFill>
                      <a:schemeClr val="bg1"/>
                    </a:solidFill>
                  </a:tcPr>
                </a:tc>
                <a:tc>
                  <a:txBody>
                    <a:bodyPr/>
                    <a:lstStyle/>
                    <a:p>
                      <a:endParaRPr lang="en-GB" sz="120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extLst>
                  <a:ext uri="{0D108BD9-81ED-4DB2-BD59-A6C34878D82A}">
                    <a16:rowId xmlns:a16="http://schemas.microsoft.com/office/drawing/2014/main" val="1953781875"/>
                  </a:ext>
                </a:extLst>
              </a:tr>
              <a:tr h="423364">
                <a:tc>
                  <a:txBody>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srgbClr val="2F2F2F"/>
                          </a:solidFill>
                          <a:effectLst/>
                          <a:uLnTx/>
                          <a:uFillTx/>
                          <a:latin typeface="+mn-lt"/>
                          <a:ea typeface="微软雅黑 Light" panose="020B0502040204020203" pitchFamily="34" charset="-122"/>
                        </a:rPr>
                        <a:t>完成论文撰写，准备答辩材料</a:t>
                      </a:r>
                      <a:endParaRPr kumimoji="0" lang="en-US" altLang="zh-CN" sz="1400" b="1" i="0" u="none" strike="noStrike" kern="1200" cap="none" spc="0" normalizeH="0" baseline="0" noProof="0" dirty="0">
                        <a:ln>
                          <a:noFill/>
                        </a:ln>
                        <a:solidFill>
                          <a:srgbClr val="2F2F2F"/>
                        </a:solidFill>
                        <a:effectLst/>
                        <a:uLnTx/>
                        <a:uFillTx/>
                        <a:latin typeface="Arial Regular"/>
                        <a:ea typeface="微软雅黑 Light" panose="020B0502040204020203" pitchFamily="34" charset="-122"/>
                      </a:endParaRPr>
                    </a:p>
                  </a:txBody>
                  <a:tcPr anchor="ctr">
                    <a:solidFill>
                      <a:schemeClr val="bg1"/>
                    </a:solid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no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tc>
                  <a:txBody>
                    <a:bodyPr/>
                    <a:lstStyle/>
                    <a:p>
                      <a:endParaRPr lang="en-GB" sz="1200" dirty="0">
                        <a:latin typeface="Arial Regular"/>
                        <a:ea typeface="微软雅黑 Light" panose="020B0502040204020203" pitchFamily="34" charset="-122"/>
                      </a:endParaRPr>
                    </a:p>
                  </a:txBody>
                  <a:tcPr anchor="ctr">
                    <a:solidFill>
                      <a:schemeClr val="accent2"/>
                    </a:solidFill>
                  </a:tcPr>
                </a:tc>
                <a:extLst>
                  <a:ext uri="{0D108BD9-81ED-4DB2-BD59-A6C34878D82A}">
                    <a16:rowId xmlns:a16="http://schemas.microsoft.com/office/drawing/2014/main" val="2946319663"/>
                  </a:ext>
                </a:extLst>
              </a:tr>
            </a:tbl>
          </a:graphicData>
        </a:graphic>
      </p:graphicFrame>
    </p:spTree>
    <p:extLst>
      <p:ext uri="{BB962C8B-B14F-4D97-AF65-F5344CB8AC3E}">
        <p14:creationId xmlns:p14="http://schemas.microsoft.com/office/powerpoint/2010/main" val="4134111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B3883DF-61C8-8343-8A59-6B4B7DA86BBD}"/>
              </a:ext>
            </a:extLst>
          </p:cNvPr>
          <p:cNvSpPr txBox="1"/>
          <p:nvPr/>
        </p:nvSpPr>
        <p:spPr>
          <a:xfrm>
            <a:off x="821867" y="2921168"/>
            <a:ext cx="5988507" cy="1015663"/>
          </a:xfrm>
          <a:prstGeom prst="rect">
            <a:avLst/>
          </a:prstGeom>
          <a:noFill/>
        </p:spPr>
        <p:txBody>
          <a:bodyPr wrap="square" rtlCol="0">
            <a:spAutoFit/>
          </a:bodyPr>
          <a:lstStyle/>
          <a:p>
            <a:r>
              <a:rPr kumimoji="1" lang="zh-CN" altLang="en-US" sz="6000" b="1" dirty="0">
                <a:solidFill>
                  <a:schemeClr val="bg1"/>
                </a:solidFill>
                <a:latin typeface="Arial" panose="020B0604020202020204" pitchFamily="34" charset="0"/>
                <a:ea typeface="PingFang SC Light" panose="020B0300000000000000" pitchFamily="34" charset="-122"/>
                <a:cs typeface="Arial" panose="020B0604020202020204" pitchFamily="34" charset="0"/>
              </a:rPr>
              <a:t>感谢各位老师！</a:t>
            </a:r>
          </a:p>
        </p:txBody>
      </p:sp>
    </p:spTree>
    <p:extLst>
      <p:ext uri="{BB962C8B-B14F-4D97-AF65-F5344CB8AC3E}">
        <p14:creationId xmlns:p14="http://schemas.microsoft.com/office/powerpoint/2010/main" val="2202247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667EDFF-C196-4306-83AF-932F0D1BA5A3}"/>
              </a:ext>
            </a:extLst>
          </p:cNvPr>
          <p:cNvSpPr txBox="1"/>
          <p:nvPr/>
        </p:nvSpPr>
        <p:spPr>
          <a:xfrm>
            <a:off x="1766254" y="2601421"/>
            <a:ext cx="3704192" cy="492443"/>
          </a:xfrm>
          <a:prstGeom prst="rect">
            <a:avLst/>
          </a:prstGeom>
          <a:noFill/>
        </p:spPr>
        <p:txBody>
          <a:bodyPr wrap="square" rtlCol="0" anchor="ctr" anchorCtr="0">
            <a:spAutoFit/>
          </a:bodyPr>
          <a:lstStyle/>
          <a:p>
            <a:r>
              <a:rPr kumimoji="1" lang="en-US" altLang="zh-CN" sz="2600" b="1" dirty="0">
                <a:solidFill>
                  <a:schemeClr val="tx1">
                    <a:lumMod val="75000"/>
                    <a:lumOff val="25000"/>
                  </a:schemeClr>
                </a:solidFill>
                <a:latin typeface="Microsoft YaHei" panose="020B0503020204020204" pitchFamily="34" charset="-122"/>
                <a:ea typeface="Microsoft YaHei" panose="020B0503020204020204" pitchFamily="34" charset="-122"/>
              </a:rPr>
              <a:t>1.</a:t>
            </a:r>
            <a:r>
              <a:rPr kumimoji="1" lang="zh-CN" altLang="en-US" sz="2600" b="1" dirty="0">
                <a:solidFill>
                  <a:schemeClr val="tx1">
                    <a:lumMod val="75000"/>
                    <a:lumOff val="25000"/>
                  </a:schemeClr>
                </a:solidFill>
                <a:latin typeface="Microsoft YaHei" panose="020B0503020204020204" pitchFamily="34" charset="-122"/>
                <a:ea typeface="Microsoft YaHei" panose="020B0503020204020204" pitchFamily="34" charset="-122"/>
              </a:rPr>
              <a:t>研究背景及意义</a:t>
            </a:r>
          </a:p>
        </p:txBody>
      </p:sp>
      <p:sp>
        <p:nvSpPr>
          <p:cNvPr id="7" name="文本框 6">
            <a:extLst>
              <a:ext uri="{FF2B5EF4-FFF2-40B4-BE49-F238E27FC236}">
                <a16:creationId xmlns:a16="http://schemas.microsoft.com/office/drawing/2014/main" id="{7B194550-A1F4-4712-B204-69E438F5F3CE}"/>
              </a:ext>
            </a:extLst>
          </p:cNvPr>
          <p:cNvSpPr txBox="1"/>
          <p:nvPr/>
        </p:nvSpPr>
        <p:spPr>
          <a:xfrm>
            <a:off x="1792248" y="3984023"/>
            <a:ext cx="3673842" cy="492443"/>
          </a:xfrm>
          <a:prstGeom prst="rect">
            <a:avLst/>
          </a:prstGeom>
          <a:noFill/>
        </p:spPr>
        <p:txBody>
          <a:bodyPr wrap="square" rtlCol="0" anchor="ctr" anchorCtr="0">
            <a:spAutoFit/>
          </a:bodyPr>
          <a:lstStyle/>
          <a:p>
            <a:r>
              <a:rPr kumimoji="1" lang="en-US" altLang="zh-CN" sz="2600" b="1" dirty="0">
                <a:solidFill>
                  <a:schemeClr val="tx1">
                    <a:lumMod val="75000"/>
                    <a:lumOff val="25000"/>
                  </a:schemeClr>
                </a:solidFill>
                <a:latin typeface="Microsoft YaHei" panose="020B0503020204020204" pitchFamily="34" charset="-122"/>
                <a:ea typeface="Microsoft YaHei" panose="020B0503020204020204" pitchFamily="34" charset="-122"/>
              </a:rPr>
              <a:t>3.</a:t>
            </a:r>
            <a:r>
              <a:rPr kumimoji="1" lang="zh-CN" altLang="en-US" sz="2600" b="1" dirty="0">
                <a:solidFill>
                  <a:schemeClr val="tx1">
                    <a:lumMod val="75000"/>
                    <a:lumOff val="25000"/>
                  </a:schemeClr>
                </a:solidFill>
                <a:latin typeface="Microsoft YaHei" panose="020B0503020204020204" pitchFamily="34" charset="-122"/>
                <a:ea typeface="Microsoft YaHei" panose="020B0503020204020204" pitchFamily="34" charset="-122"/>
              </a:rPr>
              <a:t>研究内容</a:t>
            </a:r>
          </a:p>
        </p:txBody>
      </p:sp>
      <p:sp>
        <p:nvSpPr>
          <p:cNvPr id="8" name="文本框 7">
            <a:extLst>
              <a:ext uri="{FF2B5EF4-FFF2-40B4-BE49-F238E27FC236}">
                <a16:creationId xmlns:a16="http://schemas.microsoft.com/office/drawing/2014/main" id="{5FC14D25-C26F-4035-A7FC-2CB7322A64AE}"/>
              </a:ext>
            </a:extLst>
          </p:cNvPr>
          <p:cNvSpPr txBox="1"/>
          <p:nvPr/>
        </p:nvSpPr>
        <p:spPr>
          <a:xfrm>
            <a:off x="1792249" y="4684139"/>
            <a:ext cx="3682554" cy="492443"/>
          </a:xfrm>
          <a:prstGeom prst="rect">
            <a:avLst/>
          </a:prstGeom>
          <a:noFill/>
        </p:spPr>
        <p:txBody>
          <a:bodyPr wrap="square" rtlCol="0" anchor="ctr" anchorCtr="0">
            <a:spAutoFit/>
          </a:bodyPr>
          <a:lstStyle/>
          <a:p>
            <a:r>
              <a:rPr kumimoji="1" lang="en-US" altLang="zh-CN" sz="2600" b="1" dirty="0">
                <a:solidFill>
                  <a:schemeClr val="tx1">
                    <a:lumMod val="75000"/>
                    <a:lumOff val="25000"/>
                  </a:schemeClr>
                </a:solidFill>
                <a:latin typeface="Microsoft YaHei" panose="020B0503020204020204" pitchFamily="34" charset="-122"/>
                <a:ea typeface="Microsoft YaHei" panose="020B0503020204020204" pitchFamily="34" charset="-122"/>
              </a:rPr>
              <a:t>4.</a:t>
            </a:r>
            <a:r>
              <a:rPr kumimoji="1" lang="zh-CN" altLang="en-US" sz="2600" b="1" dirty="0">
                <a:solidFill>
                  <a:schemeClr val="tx1">
                    <a:lumMod val="75000"/>
                    <a:lumOff val="25000"/>
                  </a:schemeClr>
                </a:solidFill>
                <a:latin typeface="Microsoft YaHei" panose="020B0503020204020204" pitchFamily="34" charset="-122"/>
                <a:ea typeface="Microsoft YaHei" panose="020B0503020204020204" pitchFamily="34" charset="-122"/>
              </a:rPr>
              <a:t>创新点</a:t>
            </a:r>
          </a:p>
        </p:txBody>
      </p:sp>
      <p:sp>
        <p:nvSpPr>
          <p:cNvPr id="9" name="文本框 8">
            <a:extLst>
              <a:ext uri="{FF2B5EF4-FFF2-40B4-BE49-F238E27FC236}">
                <a16:creationId xmlns:a16="http://schemas.microsoft.com/office/drawing/2014/main" id="{44E1311A-BAC8-408C-80DA-777FC6D4C2FA}"/>
              </a:ext>
            </a:extLst>
          </p:cNvPr>
          <p:cNvSpPr txBox="1"/>
          <p:nvPr/>
        </p:nvSpPr>
        <p:spPr>
          <a:xfrm>
            <a:off x="1766253" y="5366838"/>
            <a:ext cx="3673843" cy="492443"/>
          </a:xfrm>
          <a:prstGeom prst="rect">
            <a:avLst/>
          </a:prstGeom>
          <a:noFill/>
        </p:spPr>
        <p:txBody>
          <a:bodyPr wrap="square" rtlCol="0" anchor="ctr" anchorCtr="0">
            <a:spAutoFit/>
          </a:bodyPr>
          <a:lstStyle/>
          <a:p>
            <a:r>
              <a:rPr kumimoji="1" lang="en-US" altLang="zh-CN" sz="2600" b="1" dirty="0">
                <a:solidFill>
                  <a:schemeClr val="tx1">
                    <a:lumMod val="75000"/>
                    <a:lumOff val="25000"/>
                  </a:schemeClr>
                </a:solidFill>
                <a:latin typeface="Microsoft YaHei" panose="020B0503020204020204" pitchFamily="34" charset="-122"/>
                <a:ea typeface="Microsoft YaHei" panose="020B0503020204020204" pitchFamily="34" charset="-122"/>
              </a:rPr>
              <a:t>5.</a:t>
            </a:r>
            <a:r>
              <a:rPr kumimoji="1" lang="zh-CN" altLang="en-US" sz="2600" b="1" dirty="0">
                <a:solidFill>
                  <a:schemeClr val="tx1">
                    <a:lumMod val="75000"/>
                    <a:lumOff val="25000"/>
                  </a:schemeClr>
                </a:solidFill>
                <a:latin typeface="Microsoft YaHei" panose="020B0503020204020204" pitchFamily="34" charset="-122"/>
                <a:ea typeface="Microsoft YaHei" panose="020B0503020204020204" pitchFamily="34" charset="-122"/>
              </a:rPr>
              <a:t>研究计划</a:t>
            </a:r>
          </a:p>
        </p:txBody>
      </p:sp>
      <p:pic>
        <p:nvPicPr>
          <p:cNvPr id="10" name="图形 9">
            <a:extLst>
              <a:ext uri="{FF2B5EF4-FFF2-40B4-BE49-F238E27FC236}">
                <a16:creationId xmlns:a16="http://schemas.microsoft.com/office/drawing/2014/main" id="{D74A14B7-7CEF-45E8-869A-4FC720F021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381" y="2620492"/>
            <a:ext cx="475574" cy="475574"/>
          </a:xfrm>
          <a:prstGeom prst="rect">
            <a:avLst/>
          </a:prstGeom>
        </p:spPr>
      </p:pic>
      <p:pic>
        <p:nvPicPr>
          <p:cNvPr id="11" name="图形 10">
            <a:extLst>
              <a:ext uri="{FF2B5EF4-FFF2-40B4-BE49-F238E27FC236}">
                <a16:creationId xmlns:a16="http://schemas.microsoft.com/office/drawing/2014/main" id="{04AD9CAD-C459-4082-A8DC-69DE20AD3B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381" y="5385909"/>
            <a:ext cx="475574" cy="475574"/>
          </a:xfrm>
          <a:prstGeom prst="rect">
            <a:avLst/>
          </a:prstGeom>
        </p:spPr>
      </p:pic>
      <p:pic>
        <p:nvPicPr>
          <p:cNvPr id="12" name="图形 11">
            <a:extLst>
              <a:ext uri="{FF2B5EF4-FFF2-40B4-BE49-F238E27FC236}">
                <a16:creationId xmlns:a16="http://schemas.microsoft.com/office/drawing/2014/main" id="{3BC2D973-6F3F-4667-86C3-67CD6BFFFE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381" y="4646177"/>
            <a:ext cx="475574" cy="475574"/>
          </a:xfrm>
          <a:prstGeom prst="rect">
            <a:avLst/>
          </a:prstGeom>
        </p:spPr>
      </p:pic>
      <p:pic>
        <p:nvPicPr>
          <p:cNvPr id="13" name="图形 12">
            <a:extLst>
              <a:ext uri="{FF2B5EF4-FFF2-40B4-BE49-F238E27FC236}">
                <a16:creationId xmlns:a16="http://schemas.microsoft.com/office/drawing/2014/main" id="{B5B0213B-712C-41E9-8AB6-19E8F874BC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381" y="3945777"/>
            <a:ext cx="475574" cy="475574"/>
          </a:xfrm>
          <a:prstGeom prst="rect">
            <a:avLst/>
          </a:prstGeom>
        </p:spPr>
      </p:pic>
      <p:sp>
        <p:nvSpPr>
          <p:cNvPr id="15" name="灯片编号占位符 2">
            <a:extLst>
              <a:ext uri="{FF2B5EF4-FFF2-40B4-BE49-F238E27FC236}">
                <a16:creationId xmlns:a16="http://schemas.microsoft.com/office/drawing/2014/main" id="{E3AF77FC-38F3-42C9-86DE-883246F6D168}"/>
              </a:ext>
            </a:extLst>
          </p:cNvPr>
          <p:cNvSpPr>
            <a:spLocks noGrp="1"/>
          </p:cNvSpPr>
          <p:nvPr>
            <p:ph type="sldNum" sz="quarter" idx="12"/>
          </p:nvPr>
        </p:nvSpPr>
        <p:spPr>
          <a:xfrm>
            <a:off x="8610600" y="6356350"/>
            <a:ext cx="2743200" cy="365125"/>
          </a:xfrm>
        </p:spPr>
        <p:txBody>
          <a:bodyPr/>
          <a:lstStyle/>
          <a:p>
            <a:r>
              <a:rPr kumimoji="1" lang="en-US" altLang="zh-CN"/>
              <a:t>Page</a:t>
            </a:r>
            <a:r>
              <a:rPr kumimoji="1" lang="zh-CN" altLang="en-US"/>
              <a:t> </a:t>
            </a:r>
            <a:fld id="{562DC770-FF79-6F43-8302-D9B49950C096}" type="slidenum">
              <a:rPr kumimoji="1" lang="zh-CN" altLang="en-US" smtClean="0"/>
              <a:pPr/>
              <a:t>2</a:t>
            </a:fld>
            <a:endParaRPr kumimoji="1" lang="zh-CN" altLang="en-US" dirty="0"/>
          </a:p>
        </p:txBody>
      </p:sp>
      <p:sp>
        <p:nvSpPr>
          <p:cNvPr id="2" name="文本框 1">
            <a:extLst>
              <a:ext uri="{FF2B5EF4-FFF2-40B4-BE49-F238E27FC236}">
                <a16:creationId xmlns:a16="http://schemas.microsoft.com/office/drawing/2014/main" id="{363E6B0B-973C-2127-0990-8BB351B7BB11}"/>
              </a:ext>
            </a:extLst>
          </p:cNvPr>
          <p:cNvSpPr txBox="1"/>
          <p:nvPr/>
        </p:nvSpPr>
        <p:spPr>
          <a:xfrm>
            <a:off x="1761897" y="3273778"/>
            <a:ext cx="3704192" cy="492443"/>
          </a:xfrm>
          <a:prstGeom prst="rect">
            <a:avLst/>
          </a:prstGeom>
          <a:noFill/>
        </p:spPr>
        <p:txBody>
          <a:bodyPr wrap="square" rtlCol="0" anchor="ctr" anchorCtr="0">
            <a:spAutoFit/>
          </a:bodyPr>
          <a:lstStyle/>
          <a:p>
            <a:r>
              <a:rPr kumimoji="1" lang="en-US" altLang="zh-CN" sz="2600" b="1" dirty="0">
                <a:solidFill>
                  <a:schemeClr val="tx1">
                    <a:lumMod val="75000"/>
                    <a:lumOff val="25000"/>
                  </a:schemeClr>
                </a:solidFill>
                <a:latin typeface="Microsoft YaHei" panose="020B0503020204020204" pitchFamily="34" charset="-122"/>
                <a:ea typeface="Microsoft YaHei" panose="020B0503020204020204" pitchFamily="34" charset="-122"/>
              </a:rPr>
              <a:t>2.</a:t>
            </a:r>
            <a:r>
              <a:rPr kumimoji="1" lang="zh-CN" altLang="en-US" sz="2600" b="1" dirty="0">
                <a:solidFill>
                  <a:schemeClr val="tx1">
                    <a:lumMod val="75000"/>
                    <a:lumOff val="25000"/>
                  </a:schemeClr>
                </a:solidFill>
                <a:latin typeface="Microsoft YaHei" panose="020B0503020204020204" pitchFamily="34" charset="-122"/>
                <a:ea typeface="Microsoft YaHei" panose="020B0503020204020204" pitchFamily="34" charset="-122"/>
              </a:rPr>
              <a:t>国内外现状</a:t>
            </a:r>
          </a:p>
        </p:txBody>
      </p:sp>
      <p:pic>
        <p:nvPicPr>
          <p:cNvPr id="3" name="图形 2">
            <a:extLst>
              <a:ext uri="{FF2B5EF4-FFF2-40B4-BE49-F238E27FC236}">
                <a16:creationId xmlns:a16="http://schemas.microsoft.com/office/drawing/2014/main" id="{8E063CEE-C92B-2217-C88F-CD4498D1E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5024" y="3288272"/>
            <a:ext cx="475574" cy="475574"/>
          </a:xfrm>
          <a:prstGeom prst="rect">
            <a:avLst/>
          </a:prstGeom>
        </p:spPr>
      </p:pic>
      <p:pic>
        <p:nvPicPr>
          <p:cNvPr id="4" name="图片 3">
            <a:extLst>
              <a:ext uri="{FF2B5EF4-FFF2-40B4-BE49-F238E27FC236}">
                <a16:creationId xmlns:a16="http://schemas.microsoft.com/office/drawing/2014/main" id="{776EAA8C-FAD8-238D-75E0-D99185F0FC03}"/>
              </a:ext>
            </a:extLst>
          </p:cNvPr>
          <p:cNvPicPr>
            <a:picLocks noChangeAspect="1"/>
          </p:cNvPicPr>
          <p:nvPr/>
        </p:nvPicPr>
        <p:blipFill rotWithShape="1">
          <a:blip r:embed="rId4"/>
          <a:srcRect l="7000"/>
          <a:stretch/>
        </p:blipFill>
        <p:spPr>
          <a:xfrm>
            <a:off x="5474803" y="0"/>
            <a:ext cx="6717197" cy="6853554"/>
          </a:xfrm>
          <a:prstGeom prst="rect">
            <a:avLst/>
          </a:prstGeom>
        </p:spPr>
      </p:pic>
    </p:spTree>
    <p:extLst>
      <p:ext uri="{BB962C8B-B14F-4D97-AF65-F5344CB8AC3E}">
        <p14:creationId xmlns:p14="http://schemas.microsoft.com/office/powerpoint/2010/main" val="3465520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p:txBody>
          <a:bodyPr/>
          <a:lstStyle/>
          <a:p>
            <a:r>
              <a:rPr lang="zh-CN" altLang="en-US" dirty="0"/>
              <a:t>研究背景</a:t>
            </a:r>
          </a:p>
        </p:txBody>
      </p:sp>
      <p:sp>
        <p:nvSpPr>
          <p:cNvPr id="5" name="灯片编号占位符 4">
            <a:extLst>
              <a:ext uri="{FF2B5EF4-FFF2-40B4-BE49-F238E27FC236}">
                <a16:creationId xmlns:a16="http://schemas.microsoft.com/office/drawing/2014/main" id="{E4D394D3-90D3-42B9-B8E4-56331BEDBAC9}"/>
              </a:ext>
            </a:extLst>
          </p:cNvPr>
          <p:cNvSpPr>
            <a:spLocks noGrp="1"/>
          </p:cNvSpPr>
          <p:nvPr>
            <p:ph type="sldNum" sz="quarter" idx="12"/>
          </p:nvPr>
        </p:nvSpPr>
        <p:spPr>
          <a:xfrm>
            <a:off x="8610600" y="635635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pPr/>
              <a:t>3</a:t>
            </a:fld>
            <a:endParaRPr kumimoji="1" lang="zh-CN" altLang="en-US" dirty="0"/>
          </a:p>
        </p:txBody>
      </p:sp>
      <p:pic>
        <p:nvPicPr>
          <p:cNvPr id="4" name="图片 3">
            <a:extLst>
              <a:ext uri="{FF2B5EF4-FFF2-40B4-BE49-F238E27FC236}">
                <a16:creationId xmlns:a16="http://schemas.microsoft.com/office/drawing/2014/main" id="{F46804B5-08BC-A54A-9A01-1110A8E50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08" y="2060861"/>
            <a:ext cx="4897955" cy="2736278"/>
          </a:xfrm>
          <a:prstGeom prst="rect">
            <a:avLst/>
          </a:prstGeom>
        </p:spPr>
      </p:pic>
      <p:sp>
        <p:nvSpPr>
          <p:cNvPr id="10" name="文本框 9">
            <a:extLst>
              <a:ext uri="{FF2B5EF4-FFF2-40B4-BE49-F238E27FC236}">
                <a16:creationId xmlns:a16="http://schemas.microsoft.com/office/drawing/2014/main" id="{24314F20-48BF-2BF0-EEDB-9FC031A24874}"/>
              </a:ext>
            </a:extLst>
          </p:cNvPr>
          <p:cNvSpPr txBox="1"/>
          <p:nvPr/>
        </p:nvSpPr>
        <p:spPr>
          <a:xfrm>
            <a:off x="1411198" y="4967294"/>
            <a:ext cx="3735977" cy="334259"/>
          </a:xfrm>
          <a:prstGeom prst="rect">
            <a:avLst/>
          </a:prstGeom>
          <a:noFill/>
        </p:spPr>
        <p:txBody>
          <a:bodyPr wrap="square">
            <a:spAutoFit/>
          </a:bodyPr>
          <a:lstStyle/>
          <a:p>
            <a:pPr indent="306070" algn="ctr">
              <a:lnSpc>
                <a:spcPct val="150000"/>
              </a:lnSpc>
              <a:spcBef>
                <a:spcPts val="1200"/>
              </a:spcBef>
              <a:spcAft>
                <a:spcPts val="1200"/>
              </a:spcAft>
            </a:pPr>
            <a:r>
              <a:rPr lang="zh-CN" altLang="zh-CN" sz="1200" b="1" kern="100" dirty="0">
                <a:effectLst/>
                <a:latin typeface="Times New Roman" panose="02020603050405020304" pitchFamily="18" charset="0"/>
                <a:ea typeface="宋体" panose="02010600030101010101" pitchFamily="2" charset="-122"/>
              </a:rPr>
              <a:t>图</a:t>
            </a:r>
            <a:r>
              <a:rPr lang="en-US" altLang="zh-CN" sz="1200" b="1" kern="100" dirty="0">
                <a:effectLst/>
                <a:latin typeface="Times New Roman" panose="02020603050405020304" pitchFamily="18" charset="0"/>
                <a:ea typeface="宋体" panose="02010600030101010101" pitchFamily="2" charset="-122"/>
              </a:rPr>
              <a:t> </a:t>
            </a:r>
            <a:r>
              <a:rPr lang="en-US" altLang="zh-CN" sz="1200" b="1" kern="100" dirty="0">
                <a:latin typeface="Times New Roman" panose="02020603050405020304" pitchFamily="18" charset="0"/>
                <a:ea typeface="宋体" panose="02010600030101010101" pitchFamily="2" charset="-122"/>
              </a:rPr>
              <a:t>1</a:t>
            </a:r>
            <a:r>
              <a:rPr lang="en-US" altLang="zh-CN" sz="1200" b="1" kern="100" dirty="0">
                <a:effectLst/>
                <a:latin typeface="Times New Roman" panose="02020603050405020304" pitchFamily="18" charset="0"/>
                <a:ea typeface="宋体" panose="02010600030101010101" pitchFamily="2" charset="-122"/>
              </a:rPr>
              <a:t>.  </a:t>
            </a:r>
            <a:r>
              <a:rPr lang="zh-CN" altLang="zh-CN" sz="1200" b="1" kern="100" dirty="0">
                <a:effectLst/>
                <a:latin typeface="Times New Roman" panose="02020603050405020304" pitchFamily="18" charset="0"/>
                <a:ea typeface="宋体" panose="02010600030101010101" pitchFamily="2" charset="-122"/>
              </a:rPr>
              <a:t>行业开源程度与数字化程度关系图</a:t>
            </a:r>
            <a:endParaRPr lang="zh-CN" altLang="zh-CN" sz="1200" kern="100" dirty="0">
              <a:effectLst/>
              <a:latin typeface="Times New Roman" panose="02020603050405020304" pitchFamily="18" charset="0"/>
              <a:ea typeface="宋体" panose="02010600030101010101" pitchFamily="2" charset="-122"/>
            </a:endParaRPr>
          </a:p>
        </p:txBody>
      </p:sp>
      <p:sp>
        <p:nvSpPr>
          <p:cNvPr id="11" name="文本框 10">
            <a:extLst>
              <a:ext uri="{FF2B5EF4-FFF2-40B4-BE49-F238E27FC236}">
                <a16:creationId xmlns:a16="http://schemas.microsoft.com/office/drawing/2014/main" id="{1D72EC29-51E1-BAD9-F4F4-DF15FB8C1BC5}"/>
              </a:ext>
            </a:extLst>
          </p:cNvPr>
          <p:cNvSpPr txBox="1"/>
          <p:nvPr/>
        </p:nvSpPr>
        <p:spPr>
          <a:xfrm>
            <a:off x="6675532" y="4949849"/>
            <a:ext cx="3735977" cy="334259"/>
          </a:xfrm>
          <a:prstGeom prst="rect">
            <a:avLst/>
          </a:prstGeom>
          <a:noFill/>
        </p:spPr>
        <p:txBody>
          <a:bodyPr wrap="square">
            <a:spAutoFit/>
          </a:bodyPr>
          <a:lstStyle/>
          <a:p>
            <a:pPr indent="306070" algn="ctr">
              <a:lnSpc>
                <a:spcPct val="150000"/>
              </a:lnSpc>
              <a:spcBef>
                <a:spcPts val="1200"/>
              </a:spcBef>
              <a:spcAft>
                <a:spcPts val="1200"/>
              </a:spcAft>
            </a:pPr>
            <a:r>
              <a:rPr lang="zh-CN" altLang="zh-CN" sz="1200" b="1" kern="100" dirty="0">
                <a:effectLst/>
                <a:latin typeface="Times New Roman" panose="02020603050405020304" pitchFamily="18" charset="0"/>
                <a:ea typeface="宋体" panose="02010600030101010101" pitchFamily="2" charset="-122"/>
              </a:rPr>
              <a:t>图</a:t>
            </a:r>
            <a:r>
              <a:rPr lang="en-US" altLang="zh-CN" sz="1200" b="1" kern="100" dirty="0">
                <a:effectLst/>
                <a:latin typeface="Times New Roman" panose="02020603050405020304" pitchFamily="18" charset="0"/>
                <a:ea typeface="宋体" panose="02010600030101010101" pitchFamily="2" charset="-122"/>
              </a:rPr>
              <a:t> 2. </a:t>
            </a:r>
            <a:r>
              <a:rPr lang="zh-CN" altLang="en-US" sz="1200" b="1" kern="100" dirty="0">
                <a:effectLst/>
                <a:latin typeface="Times New Roman" panose="02020603050405020304" pitchFamily="18" charset="0"/>
                <a:ea typeface="宋体" panose="02010600030101010101" pitchFamily="2" charset="-122"/>
              </a:rPr>
              <a:t>开源代码在不同行业代码库中的占比</a:t>
            </a:r>
            <a:endParaRPr lang="zh-CN" altLang="zh-CN" sz="1200" kern="100" dirty="0">
              <a:effectLst/>
              <a:latin typeface="Times New Roman" panose="02020603050405020304" pitchFamily="18" charset="0"/>
              <a:ea typeface="宋体" panose="02010600030101010101" pitchFamily="2" charset="-122"/>
            </a:endParaRPr>
          </a:p>
        </p:txBody>
      </p:sp>
      <p:sp>
        <p:nvSpPr>
          <p:cNvPr id="13" name="Rectangle 1">
            <a:extLst>
              <a:ext uri="{FF2B5EF4-FFF2-40B4-BE49-F238E27FC236}">
                <a16:creationId xmlns:a16="http://schemas.microsoft.com/office/drawing/2014/main" id="{25A87FD0-7288-E104-9DA9-52C0911BBCC5}"/>
              </a:ext>
            </a:extLst>
          </p:cNvPr>
          <p:cNvSpPr>
            <a:spLocks noChangeArrowheads="1"/>
          </p:cNvSpPr>
          <p:nvPr/>
        </p:nvSpPr>
        <p:spPr bwMode="auto">
          <a:xfrm>
            <a:off x="731930" y="5584804"/>
            <a:ext cx="11181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360000" eaLnBrk="0" fontAlgn="base" hangingPunct="0">
              <a:spcBef>
                <a:spcPct val="0"/>
              </a:spcBef>
              <a:spcAft>
                <a:spcPct val="0"/>
              </a:spcAft>
            </a:pPr>
            <a:r>
              <a:rPr lang="zh-CN" altLang="en-US" sz="1400" dirty="0">
                <a:latin typeface="黑体" panose="02010609060101010101" pitchFamily="49" charset="-122"/>
                <a:ea typeface="黑体" panose="02010609060101010101" pitchFamily="49" charset="-122"/>
                <a:cs typeface="Times New Roman" panose="02020603050405020304" pitchFamily="18" charset="0"/>
              </a:rPr>
              <a:t>近年来，全球开源生态进一步成熟，不断涌现出巨大的生产力。</a:t>
            </a:r>
            <a:r>
              <a:rPr lang="en-US" altLang="zh-CN" sz="1400" dirty="0">
                <a:latin typeface="黑体" panose="02010609060101010101" pitchFamily="49" charset="-122"/>
                <a:ea typeface="黑体" panose="02010609060101010101" pitchFamily="49" charset="-122"/>
                <a:cs typeface="Times New Roman" panose="02020603050405020304" pitchFamily="18" charset="0"/>
              </a:rPr>
              <a:t>OpenStack</a:t>
            </a:r>
            <a:r>
              <a:rPr lang="zh-CN" altLang="en-US" sz="1400" dirty="0">
                <a:latin typeface="黑体" panose="02010609060101010101" pitchFamily="49" charset="-122"/>
                <a:ea typeface="黑体" panose="02010609060101010101" pitchFamily="49" charset="-122"/>
                <a:cs typeface="Times New Roman" panose="02020603050405020304" pitchFamily="18" charset="0"/>
              </a:rPr>
              <a:t>，</a:t>
            </a:r>
            <a:r>
              <a:rPr lang="en-US" altLang="zh-CN" sz="1400" dirty="0" err="1">
                <a:latin typeface="黑体" panose="02010609060101010101" pitchFamily="49" charset="-122"/>
                <a:ea typeface="黑体" panose="02010609060101010101" pitchFamily="49" charset="-122"/>
                <a:cs typeface="Times New Roman" panose="02020603050405020304" pitchFamily="18" charset="0"/>
              </a:rPr>
              <a:t>Kubernates</a:t>
            </a:r>
            <a:r>
              <a:rPr lang="zh-CN" altLang="en-US" sz="1400" dirty="0">
                <a:latin typeface="黑体" panose="02010609060101010101" pitchFamily="49" charset="-122"/>
                <a:ea typeface="黑体" panose="02010609060101010101" pitchFamily="49" charset="-122"/>
                <a:cs typeface="Times New Roman" panose="02020603050405020304" pitchFamily="18" charset="0"/>
              </a:rPr>
              <a:t>，</a:t>
            </a:r>
            <a:r>
              <a:rPr lang="en-US" altLang="zh-CN" sz="1400" dirty="0">
                <a:latin typeface="黑体" panose="02010609060101010101" pitchFamily="49" charset="-122"/>
                <a:ea typeface="黑体" panose="02010609060101010101" pitchFamily="49" charset="-122"/>
                <a:cs typeface="Times New Roman" panose="02020603050405020304" pitchFamily="18" charset="0"/>
              </a:rPr>
              <a:t>Istio </a:t>
            </a:r>
            <a:r>
              <a:rPr lang="zh-CN" altLang="en-US" sz="1400" dirty="0">
                <a:latin typeface="黑体" panose="02010609060101010101" pitchFamily="49" charset="-122"/>
                <a:ea typeface="黑体" panose="02010609060101010101" pitchFamily="49" charset="-122"/>
                <a:cs typeface="Times New Roman" panose="02020603050405020304" pitchFamily="18" charset="0"/>
              </a:rPr>
              <a:t>引领云计算的技术热潮；</a:t>
            </a:r>
            <a:r>
              <a:rPr lang="en-US" altLang="zh-CN" sz="1400" dirty="0" err="1">
                <a:latin typeface="黑体" panose="02010609060101010101" pitchFamily="49" charset="-122"/>
                <a:ea typeface="黑体" panose="02010609060101010101" pitchFamily="49" charset="-122"/>
                <a:cs typeface="Times New Roman" panose="02020603050405020304" pitchFamily="18" charset="0"/>
              </a:rPr>
              <a:t>Tensorflow</a:t>
            </a:r>
            <a:r>
              <a:rPr lang="zh-CN" altLang="en-US" sz="1400" dirty="0">
                <a:latin typeface="黑体" panose="02010609060101010101" pitchFamily="49" charset="-122"/>
                <a:ea typeface="黑体" panose="02010609060101010101" pitchFamily="49" charset="-122"/>
                <a:cs typeface="Times New Roman" panose="02020603050405020304" pitchFamily="18" charset="0"/>
              </a:rPr>
              <a:t>，</a:t>
            </a:r>
            <a:r>
              <a:rPr lang="en-US" altLang="zh-CN" sz="1400" dirty="0" err="1">
                <a:latin typeface="黑体" panose="02010609060101010101" pitchFamily="49" charset="-122"/>
                <a:ea typeface="黑体" panose="02010609060101010101" pitchFamily="49" charset="-122"/>
                <a:cs typeface="Times New Roman" panose="02020603050405020304" pitchFamily="18" charset="0"/>
              </a:rPr>
              <a:t>Onnx</a:t>
            </a:r>
            <a:r>
              <a:rPr lang="zh-CN" altLang="en-US" sz="1400" dirty="0">
                <a:latin typeface="黑体" panose="02010609060101010101" pitchFamily="49" charset="-122"/>
                <a:ea typeface="黑体" panose="02010609060101010101" pitchFamily="49" charset="-122"/>
                <a:cs typeface="Times New Roman" panose="02020603050405020304" pitchFamily="18" charset="0"/>
              </a:rPr>
              <a:t>，</a:t>
            </a:r>
            <a:r>
              <a:rPr lang="en-US" altLang="zh-CN" sz="1400" dirty="0" err="1">
                <a:latin typeface="黑体" panose="02010609060101010101" pitchFamily="49" charset="-122"/>
                <a:ea typeface="黑体" panose="02010609060101010101" pitchFamily="49" charset="-122"/>
                <a:cs typeface="Times New Roman" panose="02020603050405020304" pitchFamily="18" charset="0"/>
              </a:rPr>
              <a:t>Pytorch</a:t>
            </a:r>
            <a:r>
              <a:rPr lang="zh-CN" altLang="en-US" sz="1400" dirty="0">
                <a:latin typeface="黑体" panose="02010609060101010101" pitchFamily="49" charset="-122"/>
                <a:ea typeface="黑体" panose="02010609060101010101" pitchFamily="49" charset="-122"/>
                <a:cs typeface="Times New Roman" panose="02020603050405020304" pitchFamily="18" charset="0"/>
              </a:rPr>
              <a:t>，</a:t>
            </a:r>
            <a:r>
              <a:rPr lang="en-US" altLang="zh-CN" sz="1400" dirty="0">
                <a:latin typeface="黑体" panose="02010609060101010101" pitchFamily="49" charset="-122"/>
                <a:ea typeface="黑体" panose="02010609060101010101" pitchFamily="49" charset="-122"/>
                <a:cs typeface="Times New Roman" panose="02020603050405020304" pitchFamily="18" charset="0"/>
              </a:rPr>
              <a:t>TVM</a:t>
            </a:r>
            <a:r>
              <a:rPr lang="zh-CN" altLang="en-US" sz="1400" dirty="0">
                <a:latin typeface="黑体" panose="02010609060101010101" pitchFamily="49" charset="-122"/>
                <a:ea typeface="黑体" panose="02010609060101010101" pitchFamily="49" charset="-122"/>
                <a:cs typeface="Times New Roman" panose="02020603050405020304" pitchFamily="18" charset="0"/>
              </a:rPr>
              <a:t>，</a:t>
            </a:r>
            <a:r>
              <a:rPr lang="en-US" altLang="zh-CN" sz="1400" dirty="0">
                <a:latin typeface="黑体" panose="02010609060101010101" pitchFamily="49" charset="-122"/>
                <a:ea typeface="黑体" panose="02010609060101010101" pitchFamily="49" charset="-122"/>
                <a:cs typeface="Times New Roman" panose="02020603050405020304" pitchFamily="18" charset="0"/>
              </a:rPr>
              <a:t>MLIR</a:t>
            </a:r>
            <a:r>
              <a:rPr lang="zh-CN" altLang="en-US" sz="1400" dirty="0">
                <a:latin typeface="黑体" panose="02010609060101010101" pitchFamily="49" charset="-122"/>
                <a:ea typeface="黑体" panose="02010609060101010101" pitchFamily="49" charset="-122"/>
                <a:cs typeface="Times New Roman" panose="02020603050405020304" pitchFamily="18" charset="0"/>
              </a:rPr>
              <a:t>引领了人工智能框架和底层架构的发展； </a:t>
            </a:r>
            <a:r>
              <a:rPr lang="en-US" altLang="zh-CN" sz="1400" dirty="0">
                <a:latin typeface="黑体" panose="02010609060101010101" pitchFamily="49" charset="-122"/>
                <a:ea typeface="黑体" panose="02010609060101010101" pitchFamily="49" charset="-122"/>
                <a:cs typeface="Times New Roman" panose="02020603050405020304" pitchFamily="18" charset="0"/>
              </a:rPr>
              <a:t>LLAMA</a:t>
            </a:r>
            <a:r>
              <a:rPr lang="zh-CN" altLang="en-US" sz="1400" dirty="0">
                <a:latin typeface="黑体" panose="02010609060101010101" pitchFamily="49" charset="-122"/>
                <a:ea typeface="黑体" panose="02010609060101010101" pitchFamily="49" charset="-122"/>
                <a:cs typeface="Times New Roman" panose="02020603050405020304" pitchFamily="18" charset="0"/>
              </a:rPr>
              <a:t>，</a:t>
            </a:r>
            <a:r>
              <a:rPr lang="en-US" altLang="zh-CN" sz="1400" dirty="0" err="1">
                <a:latin typeface="黑体" panose="02010609060101010101" pitchFamily="49" charset="-122"/>
                <a:ea typeface="黑体" panose="02010609060101010101" pitchFamily="49" charset="-122"/>
                <a:cs typeface="Times New Roman" panose="02020603050405020304" pitchFamily="18" charset="0"/>
              </a:rPr>
              <a:t>ChatGLM</a:t>
            </a:r>
            <a:r>
              <a:rPr lang="zh-CN" altLang="en-US" sz="1400" dirty="0">
                <a:latin typeface="黑体" panose="02010609060101010101" pitchFamily="49" charset="-122"/>
                <a:ea typeface="黑体" panose="02010609060101010101" pitchFamily="49" charset="-122"/>
                <a:cs typeface="Times New Roman" panose="02020603050405020304" pitchFamily="18" charset="0"/>
              </a:rPr>
              <a:t>，</a:t>
            </a:r>
            <a:r>
              <a:rPr lang="en-US" altLang="zh-CN" sz="1400" dirty="0" err="1">
                <a:latin typeface="黑体" panose="02010609060101010101" pitchFamily="49" charset="-122"/>
                <a:ea typeface="黑体" panose="02010609060101010101" pitchFamily="49" charset="-122"/>
                <a:cs typeface="Times New Roman" panose="02020603050405020304" pitchFamily="18" charset="0"/>
              </a:rPr>
              <a:t>Qwen</a:t>
            </a:r>
            <a:r>
              <a:rPr lang="zh-CN" altLang="en-US" sz="1400" dirty="0">
                <a:latin typeface="黑体" panose="02010609060101010101" pitchFamily="49" charset="-122"/>
                <a:ea typeface="黑体" panose="02010609060101010101" pitchFamily="49" charset="-122"/>
                <a:cs typeface="Times New Roman" panose="02020603050405020304" pitchFamily="18" charset="0"/>
              </a:rPr>
              <a:t>，</a:t>
            </a:r>
            <a:r>
              <a:rPr lang="en-US" altLang="zh-CN" sz="1400" dirty="0" err="1">
                <a:latin typeface="黑体" panose="02010609060101010101" pitchFamily="49" charset="-122"/>
                <a:ea typeface="黑体" panose="02010609060101010101" pitchFamily="49" charset="-122"/>
                <a:cs typeface="Times New Roman" panose="02020603050405020304" pitchFamily="18" charset="0"/>
              </a:rPr>
              <a:t>Mixtral</a:t>
            </a:r>
            <a:r>
              <a:rPr lang="en-US" altLang="zh-CN" sz="1400" dirty="0">
                <a:latin typeface="黑体" panose="02010609060101010101" pitchFamily="49" charset="-122"/>
                <a:ea typeface="黑体" panose="02010609060101010101" pitchFamily="49" charset="-122"/>
                <a:cs typeface="Times New Roman" panose="02020603050405020304" pitchFamily="18" charset="0"/>
              </a:rPr>
              <a:t> </a:t>
            </a:r>
            <a:r>
              <a:rPr lang="zh-CN" altLang="en-US" sz="1400" dirty="0">
                <a:latin typeface="黑体" panose="02010609060101010101" pitchFamily="49" charset="-122"/>
                <a:ea typeface="黑体" panose="02010609060101010101" pitchFamily="49" charset="-122"/>
                <a:cs typeface="Times New Roman" panose="02020603050405020304" pitchFamily="18" charset="0"/>
              </a:rPr>
              <a:t>等引领了开源自然语言大模型的发展。</a:t>
            </a:r>
            <a:r>
              <a:rPr lang="zh-CN" altLang="zh-CN" sz="1400" dirty="0">
                <a:latin typeface="黑体" panose="02010609060101010101" pitchFamily="49" charset="-122"/>
                <a:ea typeface="黑体" panose="02010609060101010101" pitchFamily="49" charset="-122"/>
                <a:cs typeface="Times New Roman" panose="02020603050405020304" pitchFamily="18" charset="0"/>
              </a:rPr>
              <a:t>开源生态对于企业的数字化转型，优化生成模式，赋能行业转型升级，推动企业降本增效发挥出越来越大的作用。</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7" name="图表 16">
            <a:extLst>
              <a:ext uri="{FF2B5EF4-FFF2-40B4-BE49-F238E27FC236}">
                <a16:creationId xmlns:a16="http://schemas.microsoft.com/office/drawing/2014/main" id="{47F40006-4BAD-83B7-0096-C82D2A466304}"/>
              </a:ext>
            </a:extLst>
          </p:cNvPr>
          <p:cNvGraphicFramePr/>
          <p:nvPr>
            <p:extLst>
              <p:ext uri="{D42A27DB-BD31-4B8C-83A1-F6EECF244321}">
                <p14:modId xmlns:p14="http://schemas.microsoft.com/office/powerpoint/2010/main" val="3156621699"/>
              </p:ext>
            </p:extLst>
          </p:nvPr>
        </p:nvGraphicFramePr>
        <p:xfrm>
          <a:off x="6330619" y="2168725"/>
          <a:ext cx="5031173" cy="2721576"/>
        </p:xfrm>
        <a:graphic>
          <a:graphicData uri="http://schemas.openxmlformats.org/drawingml/2006/chart">
            <c:chart xmlns:c="http://schemas.openxmlformats.org/drawingml/2006/chart" xmlns:r="http://schemas.openxmlformats.org/officeDocument/2006/relationships" r:id="rId4"/>
          </a:graphicData>
        </a:graphic>
      </p:graphicFrame>
      <p:sp>
        <p:nvSpPr>
          <p:cNvPr id="19" name="矩形 18">
            <a:extLst>
              <a:ext uri="{FF2B5EF4-FFF2-40B4-BE49-F238E27FC236}">
                <a16:creationId xmlns:a16="http://schemas.microsoft.com/office/drawing/2014/main" id="{A3CEFA3D-8EBE-2AF9-36FD-62E7537E5FC0}"/>
              </a:ext>
            </a:extLst>
          </p:cNvPr>
          <p:cNvSpPr/>
          <p:nvPr/>
        </p:nvSpPr>
        <p:spPr>
          <a:xfrm>
            <a:off x="1" y="1270927"/>
            <a:ext cx="12192000" cy="521552"/>
          </a:xfrm>
          <a:prstGeom prst="rect">
            <a:avLst/>
          </a:prstGeom>
          <a:solidFill>
            <a:srgbClr val="7F41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副标题 2">
            <a:extLst>
              <a:ext uri="{FF2B5EF4-FFF2-40B4-BE49-F238E27FC236}">
                <a16:creationId xmlns:a16="http://schemas.microsoft.com/office/drawing/2014/main" id="{3F1B37FB-642C-7C42-9886-23C44A20DA8D}"/>
              </a:ext>
            </a:extLst>
          </p:cNvPr>
          <p:cNvSpPr txBox="1">
            <a:spLocks/>
          </p:cNvSpPr>
          <p:nvPr/>
        </p:nvSpPr>
        <p:spPr>
          <a:xfrm>
            <a:off x="4154448" y="1376155"/>
            <a:ext cx="4456152" cy="49174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solidFill>
                  <a:schemeClr val="bg1"/>
                </a:solidFill>
              </a:rPr>
              <a:t>开源生态发展和科技企业发展的关系</a:t>
            </a:r>
            <a:endParaRPr lang="en-US" altLang="zh-CN" sz="1800" b="1" dirty="0">
              <a:solidFill>
                <a:schemeClr val="bg1"/>
              </a:solidFill>
            </a:endParaRPr>
          </a:p>
        </p:txBody>
      </p:sp>
    </p:spTree>
    <p:extLst>
      <p:ext uri="{BB962C8B-B14F-4D97-AF65-F5344CB8AC3E}">
        <p14:creationId xmlns:p14="http://schemas.microsoft.com/office/powerpoint/2010/main" val="77721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p:txBody>
          <a:bodyPr/>
          <a:lstStyle/>
          <a:p>
            <a:r>
              <a:rPr lang="zh-CN" altLang="en-US" dirty="0"/>
              <a:t>研究背景</a:t>
            </a:r>
          </a:p>
        </p:txBody>
      </p:sp>
      <p:sp>
        <p:nvSpPr>
          <p:cNvPr id="5" name="灯片编号占位符 4">
            <a:extLst>
              <a:ext uri="{FF2B5EF4-FFF2-40B4-BE49-F238E27FC236}">
                <a16:creationId xmlns:a16="http://schemas.microsoft.com/office/drawing/2014/main" id="{E4D394D3-90D3-42B9-B8E4-56331BEDBAC9}"/>
              </a:ext>
            </a:extLst>
          </p:cNvPr>
          <p:cNvSpPr>
            <a:spLocks noGrp="1"/>
          </p:cNvSpPr>
          <p:nvPr>
            <p:ph type="sldNum" sz="quarter" idx="12"/>
          </p:nvPr>
        </p:nvSpPr>
        <p:spPr>
          <a:xfrm>
            <a:off x="8610600" y="635635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pPr/>
              <a:t>4</a:t>
            </a:fld>
            <a:endParaRPr kumimoji="1" lang="zh-CN" altLang="en-US" dirty="0"/>
          </a:p>
        </p:txBody>
      </p:sp>
      <p:sp>
        <p:nvSpPr>
          <p:cNvPr id="19" name="矩形 18">
            <a:extLst>
              <a:ext uri="{FF2B5EF4-FFF2-40B4-BE49-F238E27FC236}">
                <a16:creationId xmlns:a16="http://schemas.microsoft.com/office/drawing/2014/main" id="{A3CEFA3D-8EBE-2AF9-36FD-62E7537E5FC0}"/>
              </a:ext>
            </a:extLst>
          </p:cNvPr>
          <p:cNvSpPr/>
          <p:nvPr/>
        </p:nvSpPr>
        <p:spPr>
          <a:xfrm>
            <a:off x="1" y="1290631"/>
            <a:ext cx="12192000" cy="521552"/>
          </a:xfrm>
          <a:prstGeom prst="rect">
            <a:avLst/>
          </a:prstGeom>
          <a:solidFill>
            <a:srgbClr val="7F41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副标题 2">
            <a:extLst>
              <a:ext uri="{FF2B5EF4-FFF2-40B4-BE49-F238E27FC236}">
                <a16:creationId xmlns:a16="http://schemas.microsoft.com/office/drawing/2014/main" id="{3F1B37FB-642C-7C42-9886-23C44A20DA8D}"/>
              </a:ext>
            </a:extLst>
          </p:cNvPr>
          <p:cNvSpPr txBox="1">
            <a:spLocks/>
          </p:cNvSpPr>
          <p:nvPr/>
        </p:nvSpPr>
        <p:spPr>
          <a:xfrm>
            <a:off x="3595928" y="1387050"/>
            <a:ext cx="4616884" cy="4597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solidFill>
                  <a:schemeClr val="bg1"/>
                </a:solidFill>
              </a:rPr>
              <a:t>开源技术库智能检索系统对企业的价值</a:t>
            </a:r>
          </a:p>
        </p:txBody>
      </p:sp>
      <p:grpSp>
        <p:nvGrpSpPr>
          <p:cNvPr id="136" name="组合 135">
            <a:extLst>
              <a:ext uri="{FF2B5EF4-FFF2-40B4-BE49-F238E27FC236}">
                <a16:creationId xmlns:a16="http://schemas.microsoft.com/office/drawing/2014/main" id="{6AEA5511-B146-DA34-21CD-4CD604C9DD6F}"/>
              </a:ext>
            </a:extLst>
          </p:cNvPr>
          <p:cNvGrpSpPr/>
          <p:nvPr/>
        </p:nvGrpSpPr>
        <p:grpSpPr>
          <a:xfrm>
            <a:off x="4538685" y="2128755"/>
            <a:ext cx="1760989" cy="2843850"/>
            <a:chOff x="4093251" y="2140248"/>
            <a:chExt cx="1760989" cy="2843850"/>
          </a:xfrm>
        </p:grpSpPr>
        <p:sp>
          <p:nvSpPr>
            <p:cNvPr id="140" name="1">
              <a:extLst>
                <a:ext uri="{FF2B5EF4-FFF2-40B4-BE49-F238E27FC236}">
                  <a16:creationId xmlns:a16="http://schemas.microsoft.com/office/drawing/2014/main" id="{250582A1-3CAE-B632-B7C2-C856379B8E2A}"/>
                </a:ext>
              </a:extLst>
            </p:cNvPr>
            <p:cNvSpPr/>
            <p:nvPr>
              <p:custDataLst>
                <p:tags r:id="rId20"/>
              </p:custDataLst>
            </p:nvPr>
          </p:nvSpPr>
          <p:spPr bwMode="auto">
            <a:xfrm>
              <a:off x="4093251" y="2140248"/>
              <a:ext cx="1760989" cy="2843850"/>
            </a:xfrm>
            <a:custGeom>
              <a:avLst/>
              <a:gdLst>
                <a:gd name="T0" fmla="*/ 146 w 276"/>
                <a:gd name="T1" fmla="*/ 332 h 445"/>
                <a:gd name="T2" fmla="*/ 175 w 276"/>
                <a:gd name="T3" fmla="*/ 325 h 445"/>
                <a:gd name="T4" fmla="*/ 160 w 276"/>
                <a:gd name="T5" fmla="*/ 268 h 445"/>
                <a:gd name="T6" fmla="*/ 266 w 276"/>
                <a:gd name="T7" fmla="*/ 151 h 445"/>
                <a:gd name="T8" fmla="*/ 276 w 276"/>
                <a:gd name="T9" fmla="*/ 104 h 445"/>
                <a:gd name="T10" fmla="*/ 203 w 276"/>
                <a:gd name="T11" fmla="*/ 0 h 445"/>
                <a:gd name="T12" fmla="*/ 0 w 276"/>
                <a:gd name="T13" fmla="*/ 268 h 445"/>
                <a:gd name="T14" fmla="*/ 63 w 276"/>
                <a:gd name="T15" fmla="*/ 445 h 445"/>
                <a:gd name="T16" fmla="*/ 146 w 276"/>
                <a:gd name="T17" fmla="*/ 33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445">
                  <a:moveTo>
                    <a:pt x="146" y="332"/>
                  </a:moveTo>
                  <a:cubicBezTo>
                    <a:pt x="156" y="329"/>
                    <a:pt x="165" y="326"/>
                    <a:pt x="175" y="325"/>
                  </a:cubicBezTo>
                  <a:cubicBezTo>
                    <a:pt x="165" y="308"/>
                    <a:pt x="160" y="289"/>
                    <a:pt x="160" y="268"/>
                  </a:cubicBezTo>
                  <a:cubicBezTo>
                    <a:pt x="160" y="207"/>
                    <a:pt x="206" y="157"/>
                    <a:pt x="266" y="151"/>
                  </a:cubicBezTo>
                  <a:cubicBezTo>
                    <a:pt x="272" y="136"/>
                    <a:pt x="276" y="121"/>
                    <a:pt x="276" y="104"/>
                  </a:cubicBezTo>
                  <a:cubicBezTo>
                    <a:pt x="276" y="56"/>
                    <a:pt x="245" y="16"/>
                    <a:pt x="203" y="0"/>
                  </a:cubicBezTo>
                  <a:cubicBezTo>
                    <a:pt x="86" y="33"/>
                    <a:pt x="0" y="141"/>
                    <a:pt x="0" y="268"/>
                  </a:cubicBezTo>
                  <a:cubicBezTo>
                    <a:pt x="0" y="335"/>
                    <a:pt x="24" y="397"/>
                    <a:pt x="63" y="445"/>
                  </a:cubicBezTo>
                  <a:cubicBezTo>
                    <a:pt x="66" y="395"/>
                    <a:pt x="97" y="350"/>
                    <a:pt x="146" y="3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1">
              <a:extLst>
                <a:ext uri="{FF2B5EF4-FFF2-40B4-BE49-F238E27FC236}">
                  <a16:creationId xmlns:a16="http://schemas.microsoft.com/office/drawing/2014/main" id="{0FFAC8BD-D20B-2317-98E2-A121A25FBE6B}"/>
                </a:ext>
              </a:extLst>
            </p:cNvPr>
            <p:cNvSpPr/>
            <p:nvPr>
              <p:custDataLst>
                <p:tags r:id="rId21"/>
              </p:custDataLst>
            </p:nvPr>
          </p:nvSpPr>
          <p:spPr bwMode="auto">
            <a:xfrm rot="21261134">
              <a:off x="4304888" y="2643705"/>
              <a:ext cx="794270" cy="167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1">
              <a:extLst>
                <a:ext uri="{FF2B5EF4-FFF2-40B4-BE49-F238E27FC236}">
                  <a16:creationId xmlns:a16="http://schemas.microsoft.com/office/drawing/2014/main" id="{997372BB-D57B-5EA8-5D1F-DA25A98C0D75}"/>
                </a:ext>
              </a:extLst>
            </p:cNvPr>
            <p:cNvSpPr/>
            <p:nvPr>
              <p:custDataLst>
                <p:tags r:id="rId22"/>
              </p:custDataLst>
            </p:nvPr>
          </p:nvSpPr>
          <p:spPr bwMode="auto">
            <a:xfrm rot="21261134">
              <a:off x="4256194" y="2676250"/>
              <a:ext cx="829571" cy="1635609"/>
            </a:xfrm>
            <a:custGeom>
              <a:avLst/>
              <a:gdLst>
                <a:gd name="T0" fmla="*/ 116 w 116"/>
                <a:gd name="T1" fmla="*/ 0 h 232"/>
                <a:gd name="T2" fmla="*/ 8 w 116"/>
                <a:gd name="T3" fmla="*/ 232 h 232"/>
              </a:gdLst>
              <a:ahLst/>
              <a:cxnLst>
                <a:cxn ang="0">
                  <a:pos x="T0" y="T1"/>
                </a:cxn>
                <a:cxn ang="0">
                  <a:pos x="T2" y="T3"/>
                </a:cxn>
              </a:cxnLst>
              <a:rect l="0" t="0" r="r" b="b"/>
              <a:pathLst>
                <a:path w="116" h="232">
                  <a:moveTo>
                    <a:pt x="116" y="0"/>
                  </a:moveTo>
                  <a:cubicBezTo>
                    <a:pt x="116" y="0"/>
                    <a:pt x="0" y="48"/>
                    <a:pt x="8" y="232"/>
                  </a:cubicBezTo>
                </a:path>
              </a:pathLst>
            </a:custGeom>
            <a:noFill/>
            <a:ln w="7938" cap="flat">
              <a:gradFill>
                <a:gsLst>
                  <a:gs pos="2000">
                    <a:srgbClr val="FFFFFF"/>
                  </a:gs>
                  <a:gs pos="98000">
                    <a:srgbClr val="FFFFFF">
                      <a:alpha val="0"/>
                    </a:srgbClr>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1">
              <a:extLst>
                <a:ext uri="{FF2B5EF4-FFF2-40B4-BE49-F238E27FC236}">
                  <a16:creationId xmlns:a16="http://schemas.microsoft.com/office/drawing/2014/main" id="{55E69131-D76B-CA9C-6386-3CAC8DEC3D76}"/>
                </a:ext>
              </a:extLst>
            </p:cNvPr>
            <p:cNvSpPr/>
            <p:nvPr>
              <p:custDataLst>
                <p:tags r:id="rId23"/>
              </p:custDataLst>
            </p:nvPr>
          </p:nvSpPr>
          <p:spPr bwMode="auto">
            <a:xfrm rot="21261134">
              <a:off x="4899596" y="2638340"/>
              <a:ext cx="114728" cy="111786"/>
            </a:xfrm>
            <a:custGeom>
              <a:avLst/>
              <a:gdLst>
                <a:gd name="T0" fmla="*/ 0 w 39"/>
                <a:gd name="T1" fmla="*/ 0 h 38"/>
                <a:gd name="T2" fmla="*/ 39 w 39"/>
                <a:gd name="T3" fmla="*/ 0 h 38"/>
                <a:gd name="T4" fmla="*/ 29 w 39"/>
                <a:gd name="T5" fmla="*/ 38 h 38"/>
              </a:gdLst>
              <a:ahLst/>
              <a:cxnLst>
                <a:cxn ang="0">
                  <a:pos x="T0" y="T1"/>
                </a:cxn>
                <a:cxn ang="0">
                  <a:pos x="T2" y="T3"/>
                </a:cxn>
                <a:cxn ang="0">
                  <a:pos x="T4" y="T5"/>
                </a:cxn>
              </a:cxnLst>
              <a:rect l="0" t="0" r="r" b="b"/>
              <a:pathLst>
                <a:path w="39" h="38">
                  <a:moveTo>
                    <a:pt x="0" y="0"/>
                  </a:moveTo>
                  <a:lnTo>
                    <a:pt x="39" y="0"/>
                  </a:lnTo>
                  <a:lnTo>
                    <a:pt x="29" y="38"/>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1">
              <a:extLst>
                <a:ext uri="{FF2B5EF4-FFF2-40B4-BE49-F238E27FC236}">
                  <a16:creationId xmlns:a16="http://schemas.microsoft.com/office/drawing/2014/main" id="{DE37664E-C30F-1F0F-DE43-31D6FDF7B690}"/>
                </a:ext>
              </a:extLst>
            </p:cNvPr>
            <p:cNvSpPr/>
            <p:nvPr>
              <p:custDataLst>
                <p:tags r:id="rId24"/>
              </p:custDataLst>
            </p:nvPr>
          </p:nvSpPr>
          <p:spPr>
            <a:xfrm>
              <a:off x="5176311" y="2343886"/>
              <a:ext cx="193410" cy="235454"/>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37" name="Index-1">
            <a:extLst>
              <a:ext uri="{FF2B5EF4-FFF2-40B4-BE49-F238E27FC236}">
                <a16:creationId xmlns:a16="http://schemas.microsoft.com/office/drawing/2014/main" id="{273E0958-2C1E-3CD5-C311-9E3A117F1336}"/>
              </a:ext>
            </a:extLst>
          </p:cNvPr>
          <p:cNvSpPr/>
          <p:nvPr>
            <p:custDataLst>
              <p:tags r:id="rId1"/>
            </p:custDataLst>
          </p:nvPr>
        </p:nvSpPr>
        <p:spPr>
          <a:xfrm flipH="1">
            <a:off x="3968976" y="2807670"/>
            <a:ext cx="502920" cy="502920"/>
          </a:xfrm>
          <a:prstGeom prst="ellipse">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354"/>
            <a:r>
              <a:rPr lang="en-US" sz="1600" b="1" dirty="0">
                <a:solidFill>
                  <a:srgbClr val="FFFFFF"/>
                </a:solidFill>
                <a:latin typeface="Arial" panose="020B0604020202020204" pitchFamily="34" charset="0"/>
                <a:ea typeface="Microsoft YaHei" panose="020B0503020204020204" pitchFamily="34" charset="-122"/>
              </a:rPr>
              <a:t>01</a:t>
            </a:r>
          </a:p>
        </p:txBody>
      </p:sp>
      <p:sp>
        <p:nvSpPr>
          <p:cNvPr id="138" name="Body-1">
            <a:extLst>
              <a:ext uri="{FF2B5EF4-FFF2-40B4-BE49-F238E27FC236}">
                <a16:creationId xmlns:a16="http://schemas.microsoft.com/office/drawing/2014/main" id="{9F1A9713-E775-FA67-7418-16391F756EC1}"/>
              </a:ext>
            </a:extLst>
          </p:cNvPr>
          <p:cNvSpPr>
            <a:spLocks/>
          </p:cNvSpPr>
          <p:nvPr>
            <p:custDataLst>
              <p:tags r:id="rId2"/>
            </p:custDataLst>
          </p:nvPr>
        </p:nvSpPr>
        <p:spPr>
          <a:xfrm>
            <a:off x="904305" y="3249506"/>
            <a:ext cx="2948384" cy="3246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0"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rPr>
              <a:t>以往</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rPr>
              <a:t>高质量的科技</a:t>
            </a:r>
            <a:r>
              <a:rPr kumimoji="0" lang="zh-CN" altLang="en-US" sz="1400" b="0"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rPr>
              <a:t>信息的获取往往需要借助</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rPr>
              <a:t>专业</a:t>
            </a:r>
            <a:r>
              <a:rPr kumimoji="0" lang="zh-CN" altLang="en-US" sz="1400" b="0"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rPr>
              <a:t>咨询公司或者招聘相关高级人才才能获取，并且无法做到整个信息链路的高效透明。借助基于大模型的开源科技感知检索系统，企业不仅能够实时追踪前沿科技，还能够找到新的发展机遇。</a:t>
            </a:r>
            <a:endParaRPr kumimoji="0" lang="en-US" altLang="zh-CN" sz="1400" b="0"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endParaRPr>
          </a:p>
          <a:p>
            <a:pPr marL="0" marR="0" lvl="0" indent="0" defTabSz="913765" rtl="0" eaLnBrk="1" fontAlgn="auto" latinLnBrk="0" hangingPunct="1">
              <a:lnSpc>
                <a:spcPct val="130000"/>
              </a:lnSpc>
              <a:spcBef>
                <a:spcPts val="0"/>
              </a:spcBef>
              <a:spcAft>
                <a:spcPts val="0"/>
              </a:spcAft>
              <a:buClrTx/>
              <a:buSzPct val="100000"/>
              <a:buFontTx/>
              <a:buNone/>
              <a:tabLst/>
              <a:defRPr/>
            </a:pPr>
            <a:endParaRPr kumimoji="0" lang="en-GB" altLang="zh-CN" sz="1400" b="0"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endParaRPr>
          </a:p>
        </p:txBody>
      </p:sp>
      <p:sp>
        <p:nvSpPr>
          <p:cNvPr id="139" name="Title-1">
            <a:extLst>
              <a:ext uri="{FF2B5EF4-FFF2-40B4-BE49-F238E27FC236}">
                <a16:creationId xmlns:a16="http://schemas.microsoft.com/office/drawing/2014/main" id="{2AD675AF-A5DC-6A0D-F8B6-647827D22BF7}"/>
              </a:ext>
            </a:extLst>
          </p:cNvPr>
          <p:cNvSpPr>
            <a:spLocks/>
          </p:cNvSpPr>
          <p:nvPr>
            <p:custDataLst>
              <p:tags r:id="rId3"/>
            </p:custDataLst>
          </p:nvPr>
        </p:nvSpPr>
        <p:spPr>
          <a:xfrm>
            <a:off x="924273" y="2914775"/>
            <a:ext cx="2596567" cy="288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800" b="1"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感知新的</a:t>
            </a:r>
            <a:r>
              <a:rPr lang="zh-CN" altLang="zh-CN" sz="1800" b="1"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发展机遇</a:t>
            </a:r>
          </a:p>
        </p:txBody>
      </p:sp>
      <p:grpSp>
        <p:nvGrpSpPr>
          <p:cNvPr id="127" name="组合 126">
            <a:extLst>
              <a:ext uri="{FF2B5EF4-FFF2-40B4-BE49-F238E27FC236}">
                <a16:creationId xmlns:a16="http://schemas.microsoft.com/office/drawing/2014/main" id="{71B5CFAE-A000-239D-833A-0845C3AC39FD}"/>
              </a:ext>
            </a:extLst>
          </p:cNvPr>
          <p:cNvGrpSpPr/>
          <p:nvPr/>
        </p:nvGrpSpPr>
        <p:grpSpPr>
          <a:xfrm>
            <a:off x="6012877" y="2021541"/>
            <a:ext cx="2208607" cy="2479323"/>
            <a:chOff x="5567443" y="2033034"/>
            <a:chExt cx="2208607" cy="2479323"/>
          </a:xfrm>
        </p:grpSpPr>
        <p:sp>
          <p:nvSpPr>
            <p:cNvPr id="131" name="2">
              <a:extLst>
                <a:ext uri="{FF2B5EF4-FFF2-40B4-BE49-F238E27FC236}">
                  <a16:creationId xmlns:a16="http://schemas.microsoft.com/office/drawing/2014/main" id="{560B37A4-99A2-4A76-A85E-4608813EFFB5}"/>
                </a:ext>
              </a:extLst>
            </p:cNvPr>
            <p:cNvSpPr/>
            <p:nvPr>
              <p:custDataLst>
                <p:tags r:id="rId15"/>
              </p:custDataLst>
            </p:nvPr>
          </p:nvSpPr>
          <p:spPr bwMode="auto">
            <a:xfrm>
              <a:off x="5567443" y="2033034"/>
              <a:ext cx="2208607" cy="2479323"/>
            </a:xfrm>
            <a:custGeom>
              <a:avLst/>
              <a:gdLst>
                <a:gd name="T0" fmla="*/ 56 w 346"/>
                <a:gd name="T1" fmla="*/ 139 h 388"/>
                <a:gd name="T2" fmla="*/ 48 w 346"/>
                <a:gd name="T3" fmla="*/ 167 h 388"/>
                <a:gd name="T4" fmla="*/ 105 w 346"/>
                <a:gd name="T5" fmla="*/ 182 h 388"/>
                <a:gd name="T6" fmla="*/ 155 w 346"/>
                <a:gd name="T7" fmla="*/ 332 h 388"/>
                <a:gd name="T8" fmla="*/ 191 w 346"/>
                <a:gd name="T9" fmla="*/ 364 h 388"/>
                <a:gd name="T10" fmla="*/ 317 w 346"/>
                <a:gd name="T11" fmla="*/ 352 h 388"/>
                <a:gd name="T12" fmla="*/ 184 w 346"/>
                <a:gd name="T13" fmla="*/ 43 h 388"/>
                <a:gd name="T14" fmla="*/ 0 w 346"/>
                <a:gd name="T15" fmla="*/ 11 h 388"/>
                <a:gd name="T16" fmla="*/ 56 w 346"/>
                <a:gd name="T17" fmla="*/ 13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88">
                  <a:moveTo>
                    <a:pt x="56" y="139"/>
                  </a:moveTo>
                  <a:cubicBezTo>
                    <a:pt x="55" y="149"/>
                    <a:pt x="52" y="158"/>
                    <a:pt x="48" y="167"/>
                  </a:cubicBezTo>
                  <a:cubicBezTo>
                    <a:pt x="68" y="167"/>
                    <a:pt x="87" y="172"/>
                    <a:pt x="105" y="182"/>
                  </a:cubicBezTo>
                  <a:cubicBezTo>
                    <a:pt x="158" y="213"/>
                    <a:pt x="179" y="278"/>
                    <a:pt x="155" y="332"/>
                  </a:cubicBezTo>
                  <a:cubicBezTo>
                    <a:pt x="164" y="345"/>
                    <a:pt x="176" y="356"/>
                    <a:pt x="191" y="364"/>
                  </a:cubicBezTo>
                  <a:cubicBezTo>
                    <a:pt x="232" y="388"/>
                    <a:pt x="283" y="382"/>
                    <a:pt x="317" y="352"/>
                  </a:cubicBezTo>
                  <a:cubicBezTo>
                    <a:pt x="346" y="234"/>
                    <a:pt x="295" y="106"/>
                    <a:pt x="184" y="43"/>
                  </a:cubicBezTo>
                  <a:cubicBezTo>
                    <a:pt x="126" y="10"/>
                    <a:pt x="61" y="0"/>
                    <a:pt x="0" y="11"/>
                  </a:cubicBezTo>
                  <a:cubicBezTo>
                    <a:pt x="41" y="37"/>
                    <a:pt x="65" y="87"/>
                    <a:pt x="56" y="139"/>
                  </a:cubicBezTo>
                  <a:close/>
                </a:path>
              </a:pathLst>
            </a:cu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FFFFFF"/>
                </a:solidFill>
              </a:endParaRPr>
            </a:p>
          </p:txBody>
        </p:sp>
        <p:sp>
          <p:nvSpPr>
            <p:cNvPr id="132" name="2">
              <a:extLst>
                <a:ext uri="{FF2B5EF4-FFF2-40B4-BE49-F238E27FC236}">
                  <a16:creationId xmlns:a16="http://schemas.microsoft.com/office/drawing/2014/main" id="{AACD53D9-7554-C264-F328-F83B2A1CF73B}"/>
                </a:ext>
              </a:extLst>
            </p:cNvPr>
            <p:cNvSpPr/>
            <p:nvPr>
              <p:custDataLst>
                <p:tags r:id="rId16"/>
              </p:custDataLst>
            </p:nvPr>
          </p:nvSpPr>
          <p:spPr bwMode="auto">
            <a:xfrm rot="6643369">
              <a:off x="6353579" y="2134965"/>
              <a:ext cx="794270" cy="167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2">
              <a:extLst>
                <a:ext uri="{FF2B5EF4-FFF2-40B4-BE49-F238E27FC236}">
                  <a16:creationId xmlns:a16="http://schemas.microsoft.com/office/drawing/2014/main" id="{559B7DD8-DAB3-E94B-725A-98AA87516CD0}"/>
                </a:ext>
              </a:extLst>
            </p:cNvPr>
            <p:cNvSpPr/>
            <p:nvPr>
              <p:custDataLst>
                <p:tags r:id="rId17"/>
              </p:custDataLst>
            </p:nvPr>
          </p:nvSpPr>
          <p:spPr bwMode="auto">
            <a:xfrm rot="6643369">
              <a:off x="6336373" y="2118186"/>
              <a:ext cx="829571" cy="1635609"/>
            </a:xfrm>
            <a:custGeom>
              <a:avLst/>
              <a:gdLst>
                <a:gd name="T0" fmla="*/ 116 w 116"/>
                <a:gd name="T1" fmla="*/ 0 h 232"/>
                <a:gd name="T2" fmla="*/ 8 w 116"/>
                <a:gd name="T3" fmla="*/ 232 h 232"/>
              </a:gdLst>
              <a:ahLst/>
              <a:cxnLst>
                <a:cxn ang="0">
                  <a:pos x="T0" y="T1"/>
                </a:cxn>
                <a:cxn ang="0">
                  <a:pos x="T2" y="T3"/>
                </a:cxn>
              </a:cxnLst>
              <a:rect l="0" t="0" r="r" b="b"/>
              <a:pathLst>
                <a:path w="116" h="232">
                  <a:moveTo>
                    <a:pt x="116" y="0"/>
                  </a:moveTo>
                  <a:cubicBezTo>
                    <a:pt x="116" y="0"/>
                    <a:pt x="0" y="48"/>
                    <a:pt x="8" y="232"/>
                  </a:cubicBezTo>
                </a:path>
              </a:pathLst>
            </a:custGeom>
            <a:noFill/>
            <a:ln w="7938" cap="flat">
              <a:gradFill>
                <a:gsLst>
                  <a:gs pos="2000">
                    <a:srgbClr val="FFFFFF"/>
                  </a:gs>
                  <a:gs pos="98000">
                    <a:srgbClr val="FFFFFF">
                      <a:alpha val="0"/>
                    </a:srgbClr>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2">
              <a:extLst>
                <a:ext uri="{FF2B5EF4-FFF2-40B4-BE49-F238E27FC236}">
                  <a16:creationId xmlns:a16="http://schemas.microsoft.com/office/drawing/2014/main" id="{AD35BA96-5A69-A514-33E3-32ADE2C89A94}"/>
                </a:ext>
              </a:extLst>
            </p:cNvPr>
            <p:cNvSpPr/>
            <p:nvPr>
              <p:custDataLst>
                <p:tags r:id="rId18"/>
              </p:custDataLst>
            </p:nvPr>
          </p:nvSpPr>
          <p:spPr bwMode="auto">
            <a:xfrm rot="6643369">
              <a:off x="7283361" y="3491580"/>
              <a:ext cx="114728" cy="111786"/>
            </a:xfrm>
            <a:custGeom>
              <a:avLst/>
              <a:gdLst>
                <a:gd name="T0" fmla="*/ 0 w 39"/>
                <a:gd name="T1" fmla="*/ 0 h 38"/>
                <a:gd name="T2" fmla="*/ 39 w 39"/>
                <a:gd name="T3" fmla="*/ 0 h 38"/>
                <a:gd name="T4" fmla="*/ 29 w 39"/>
                <a:gd name="T5" fmla="*/ 38 h 38"/>
              </a:gdLst>
              <a:ahLst/>
              <a:cxnLst>
                <a:cxn ang="0">
                  <a:pos x="T0" y="T1"/>
                </a:cxn>
                <a:cxn ang="0">
                  <a:pos x="T2" y="T3"/>
                </a:cxn>
                <a:cxn ang="0">
                  <a:pos x="T4" y="T5"/>
                </a:cxn>
              </a:cxnLst>
              <a:rect l="0" t="0" r="r" b="b"/>
              <a:pathLst>
                <a:path w="39" h="38">
                  <a:moveTo>
                    <a:pt x="0" y="0"/>
                  </a:moveTo>
                  <a:lnTo>
                    <a:pt x="39" y="0"/>
                  </a:lnTo>
                  <a:lnTo>
                    <a:pt x="29" y="38"/>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2">
              <a:extLst>
                <a:ext uri="{FF2B5EF4-FFF2-40B4-BE49-F238E27FC236}">
                  <a16:creationId xmlns:a16="http://schemas.microsoft.com/office/drawing/2014/main" id="{BDF03806-6E43-F73E-7150-A3D04C18652E}"/>
                </a:ext>
              </a:extLst>
            </p:cNvPr>
            <p:cNvSpPr/>
            <p:nvPr>
              <p:custDataLst>
                <p:tags r:id="rId19"/>
              </p:custDataLst>
            </p:nvPr>
          </p:nvSpPr>
          <p:spPr>
            <a:xfrm>
              <a:off x="7270111" y="3967744"/>
              <a:ext cx="218636" cy="231250"/>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28" name="Index-2">
            <a:extLst>
              <a:ext uri="{FF2B5EF4-FFF2-40B4-BE49-F238E27FC236}">
                <a16:creationId xmlns:a16="http://schemas.microsoft.com/office/drawing/2014/main" id="{37908335-08CF-BD58-9438-F10BE54B2013}"/>
              </a:ext>
            </a:extLst>
          </p:cNvPr>
          <p:cNvSpPr/>
          <p:nvPr>
            <p:custDataLst>
              <p:tags r:id="rId4"/>
            </p:custDataLst>
          </p:nvPr>
        </p:nvSpPr>
        <p:spPr>
          <a:xfrm>
            <a:off x="7681946" y="2108138"/>
            <a:ext cx="502920" cy="502920"/>
          </a:xfrm>
          <a:prstGeom prst="ellipse">
            <a:avLst/>
          </a:prstGeom>
          <a:solidFill>
            <a:schemeClr val="accent1">
              <a:alpha val="75000"/>
            </a:schemeClr>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354"/>
            <a:r>
              <a:rPr lang="en-US" sz="1600" b="1" dirty="0">
                <a:solidFill>
                  <a:srgbClr val="FFFFFF"/>
                </a:solidFill>
                <a:latin typeface="Arial" panose="020B0604020202020204" pitchFamily="34" charset="0"/>
                <a:ea typeface="Microsoft YaHei" panose="020B0503020204020204" pitchFamily="34" charset="-122"/>
              </a:rPr>
              <a:t>02</a:t>
            </a:r>
          </a:p>
        </p:txBody>
      </p:sp>
      <p:sp>
        <p:nvSpPr>
          <p:cNvPr id="129" name="Body-2">
            <a:extLst>
              <a:ext uri="{FF2B5EF4-FFF2-40B4-BE49-F238E27FC236}">
                <a16:creationId xmlns:a16="http://schemas.microsoft.com/office/drawing/2014/main" id="{B8DB361D-6D56-F495-5C2D-623C4CF2524B}"/>
              </a:ext>
            </a:extLst>
          </p:cNvPr>
          <p:cNvSpPr>
            <a:spLocks/>
          </p:cNvSpPr>
          <p:nvPr>
            <p:custDataLst>
              <p:tags r:id="rId5"/>
            </p:custDataLst>
          </p:nvPr>
        </p:nvSpPr>
        <p:spPr>
          <a:xfrm>
            <a:off x="8305936" y="2526460"/>
            <a:ext cx="3466963" cy="240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zh-CN" altLang="en-US" sz="1400" dirty="0">
                <a:solidFill>
                  <a:schemeClr val="tx1">
                    <a:lumMod val="85000"/>
                    <a:lumOff val="15000"/>
                  </a:schemeClr>
                </a:solidFill>
                <a:latin typeface="黑体" panose="02010609060101010101" pitchFamily="49" charset="-122"/>
                <a:ea typeface="黑体" panose="02010609060101010101" pitchFamily="49" charset="-122"/>
              </a:rPr>
              <a:t>企业在技术迭代的过程中面临的一个重要挑战就是如何进行高质量的技术选型。开源技术库检索系统基于多维度构建技术评价体系，便于企业在庞杂的信息选出具备优势的开源技术，助力企业构建竞争优势。</a:t>
            </a:r>
            <a:endParaRPr lang="en-GB" altLang="zh-CN" sz="14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30" name="Title-2">
            <a:extLst>
              <a:ext uri="{FF2B5EF4-FFF2-40B4-BE49-F238E27FC236}">
                <a16:creationId xmlns:a16="http://schemas.microsoft.com/office/drawing/2014/main" id="{7685E23B-89A6-276A-E27F-7379D237168C}"/>
              </a:ext>
            </a:extLst>
          </p:cNvPr>
          <p:cNvSpPr>
            <a:spLocks/>
          </p:cNvSpPr>
          <p:nvPr>
            <p:custDataLst>
              <p:tags r:id="rId6"/>
            </p:custDataLst>
          </p:nvPr>
        </p:nvSpPr>
        <p:spPr>
          <a:xfrm>
            <a:off x="8305937" y="2187183"/>
            <a:ext cx="2595637" cy="290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zh-CN" sz="1800" b="1"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构建竞争优势</a:t>
            </a:r>
          </a:p>
        </p:txBody>
      </p:sp>
      <p:grpSp>
        <p:nvGrpSpPr>
          <p:cNvPr id="117" name="组合 116">
            <a:extLst>
              <a:ext uri="{FF2B5EF4-FFF2-40B4-BE49-F238E27FC236}">
                <a16:creationId xmlns:a16="http://schemas.microsoft.com/office/drawing/2014/main" id="{109E8861-007A-383B-05DE-43298B9D8FEC}"/>
              </a:ext>
            </a:extLst>
          </p:cNvPr>
          <p:cNvGrpSpPr/>
          <p:nvPr/>
        </p:nvGrpSpPr>
        <p:grpSpPr>
          <a:xfrm>
            <a:off x="5037230" y="4219427"/>
            <a:ext cx="2948384" cy="1565324"/>
            <a:chOff x="4591796" y="4230920"/>
            <a:chExt cx="2948384" cy="1565324"/>
          </a:xfrm>
        </p:grpSpPr>
        <p:sp>
          <p:nvSpPr>
            <p:cNvPr id="121" name="3">
              <a:extLst>
                <a:ext uri="{FF2B5EF4-FFF2-40B4-BE49-F238E27FC236}">
                  <a16:creationId xmlns:a16="http://schemas.microsoft.com/office/drawing/2014/main" id="{5409771D-5EF4-E463-A9C3-9BA0A2B1D535}"/>
                </a:ext>
              </a:extLst>
            </p:cNvPr>
            <p:cNvSpPr/>
            <p:nvPr>
              <p:custDataLst>
                <p:tags r:id="rId10"/>
              </p:custDataLst>
            </p:nvPr>
          </p:nvSpPr>
          <p:spPr bwMode="auto">
            <a:xfrm rot="13712682">
              <a:off x="5835997" y="4219693"/>
              <a:ext cx="794270" cy="167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3">
              <a:extLst>
                <a:ext uri="{FF2B5EF4-FFF2-40B4-BE49-F238E27FC236}">
                  <a16:creationId xmlns:a16="http://schemas.microsoft.com/office/drawing/2014/main" id="{84718674-436B-B38A-A32E-7EA432F4B881}"/>
                </a:ext>
              </a:extLst>
            </p:cNvPr>
            <p:cNvSpPr/>
            <p:nvPr>
              <p:custDataLst>
                <p:tags r:id="rId11"/>
              </p:custDataLst>
            </p:nvPr>
          </p:nvSpPr>
          <p:spPr bwMode="auto">
            <a:xfrm rot="13712682">
              <a:off x="5848588" y="4253805"/>
              <a:ext cx="829571" cy="1635609"/>
            </a:xfrm>
            <a:custGeom>
              <a:avLst/>
              <a:gdLst>
                <a:gd name="T0" fmla="*/ 116 w 116"/>
                <a:gd name="T1" fmla="*/ 0 h 232"/>
                <a:gd name="T2" fmla="*/ 8 w 116"/>
                <a:gd name="T3" fmla="*/ 232 h 232"/>
              </a:gdLst>
              <a:ahLst/>
              <a:cxnLst>
                <a:cxn ang="0">
                  <a:pos x="T0" y="T1"/>
                </a:cxn>
                <a:cxn ang="0">
                  <a:pos x="T2" y="T3"/>
                </a:cxn>
              </a:cxnLst>
              <a:rect l="0" t="0" r="r" b="b"/>
              <a:pathLst>
                <a:path w="116" h="232">
                  <a:moveTo>
                    <a:pt x="116" y="0"/>
                  </a:moveTo>
                  <a:cubicBezTo>
                    <a:pt x="116" y="0"/>
                    <a:pt x="0" y="48"/>
                    <a:pt x="8" y="232"/>
                  </a:cubicBezTo>
                </a:path>
              </a:pathLst>
            </a:custGeom>
            <a:noFill/>
            <a:ln w="7938" cap="flat">
              <a:gradFill>
                <a:gsLst>
                  <a:gs pos="2000">
                    <a:schemeClr val="accent1"/>
                  </a:gs>
                  <a:gs pos="98000">
                    <a:schemeClr val="accent1">
                      <a:alpha val="0"/>
                    </a:schemeClr>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23" name="组合 122">
              <a:extLst>
                <a:ext uri="{FF2B5EF4-FFF2-40B4-BE49-F238E27FC236}">
                  <a16:creationId xmlns:a16="http://schemas.microsoft.com/office/drawing/2014/main" id="{AC5679A6-E129-866A-AFAE-8B0C39D0CEC2}"/>
                </a:ext>
              </a:extLst>
            </p:cNvPr>
            <p:cNvGrpSpPr/>
            <p:nvPr/>
          </p:nvGrpSpPr>
          <p:grpSpPr>
            <a:xfrm>
              <a:off x="4591796" y="4230920"/>
              <a:ext cx="2948384" cy="1565324"/>
              <a:chOff x="4591796" y="4230920"/>
              <a:chExt cx="2948384" cy="1565324"/>
            </a:xfrm>
          </p:grpSpPr>
          <p:sp>
            <p:nvSpPr>
              <p:cNvPr id="124" name="3">
                <a:extLst>
                  <a:ext uri="{FF2B5EF4-FFF2-40B4-BE49-F238E27FC236}">
                    <a16:creationId xmlns:a16="http://schemas.microsoft.com/office/drawing/2014/main" id="{F20677B2-C4AE-F567-06B5-A6FD10C190D1}"/>
                  </a:ext>
                </a:extLst>
              </p:cNvPr>
              <p:cNvSpPr/>
              <p:nvPr>
                <p:custDataLst>
                  <p:tags r:id="rId12"/>
                </p:custDataLst>
              </p:nvPr>
            </p:nvSpPr>
            <p:spPr bwMode="auto">
              <a:xfrm>
                <a:off x="4591796" y="4230920"/>
                <a:ext cx="2948384" cy="1565324"/>
              </a:xfrm>
              <a:custGeom>
                <a:avLst/>
                <a:gdLst>
                  <a:gd name="T0" fmla="*/ 322 w 462"/>
                  <a:gd name="T1" fmla="*/ 22 h 245"/>
                  <a:gd name="T2" fmla="*/ 302 w 462"/>
                  <a:gd name="T3" fmla="*/ 0 h 245"/>
                  <a:gd name="T4" fmla="*/ 260 w 462"/>
                  <a:gd name="T5" fmla="*/ 42 h 245"/>
                  <a:gd name="T6" fmla="*/ 105 w 462"/>
                  <a:gd name="T7" fmla="*/ 12 h 245"/>
                  <a:gd name="T8" fmla="*/ 60 w 462"/>
                  <a:gd name="T9" fmla="*/ 27 h 245"/>
                  <a:gd name="T10" fmla="*/ 8 w 462"/>
                  <a:gd name="T11" fmla="*/ 142 h 245"/>
                  <a:gd name="T12" fmla="*/ 342 w 462"/>
                  <a:gd name="T13" fmla="*/ 180 h 245"/>
                  <a:gd name="T14" fmla="*/ 462 w 462"/>
                  <a:gd name="T15" fmla="*/ 35 h 245"/>
                  <a:gd name="T16" fmla="*/ 322 w 462"/>
                  <a:gd name="T17" fmla="*/ 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245">
                    <a:moveTo>
                      <a:pt x="322" y="22"/>
                    </a:moveTo>
                    <a:cubicBezTo>
                      <a:pt x="315" y="15"/>
                      <a:pt x="308" y="8"/>
                      <a:pt x="302" y="0"/>
                    </a:cubicBezTo>
                    <a:cubicBezTo>
                      <a:pt x="292" y="17"/>
                      <a:pt x="278" y="32"/>
                      <a:pt x="260" y="42"/>
                    </a:cubicBezTo>
                    <a:cubicBezTo>
                      <a:pt x="208" y="74"/>
                      <a:pt x="141" y="59"/>
                      <a:pt x="105" y="12"/>
                    </a:cubicBezTo>
                    <a:cubicBezTo>
                      <a:pt x="90" y="13"/>
                      <a:pt x="74" y="18"/>
                      <a:pt x="60" y="27"/>
                    </a:cubicBezTo>
                    <a:cubicBezTo>
                      <a:pt x="19" y="51"/>
                      <a:pt x="0" y="98"/>
                      <a:pt x="8" y="142"/>
                    </a:cubicBezTo>
                    <a:cubicBezTo>
                      <a:pt x="96" y="226"/>
                      <a:pt x="232" y="245"/>
                      <a:pt x="342" y="180"/>
                    </a:cubicBezTo>
                    <a:cubicBezTo>
                      <a:pt x="400" y="146"/>
                      <a:pt x="440" y="94"/>
                      <a:pt x="462" y="35"/>
                    </a:cubicBezTo>
                    <a:cubicBezTo>
                      <a:pt x="418" y="58"/>
                      <a:pt x="363" y="55"/>
                      <a:pt x="322" y="22"/>
                    </a:cubicBezTo>
                    <a:close/>
                  </a:path>
                </a:pathLst>
              </a:custGeom>
              <a:solidFill>
                <a:schemeClr val="accent1">
                  <a:alpha val="1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FFFFFF"/>
                  </a:solidFill>
                </a:endParaRPr>
              </a:p>
            </p:txBody>
          </p:sp>
          <p:sp>
            <p:nvSpPr>
              <p:cNvPr id="125" name="3">
                <a:extLst>
                  <a:ext uri="{FF2B5EF4-FFF2-40B4-BE49-F238E27FC236}">
                    <a16:creationId xmlns:a16="http://schemas.microsoft.com/office/drawing/2014/main" id="{3E7B5C45-079B-50FB-E32A-B63A8475761B}"/>
                  </a:ext>
                </a:extLst>
              </p:cNvPr>
              <p:cNvSpPr/>
              <p:nvPr>
                <p:custDataLst>
                  <p:tags r:id="rId13"/>
                </p:custDataLst>
              </p:nvPr>
            </p:nvSpPr>
            <p:spPr bwMode="auto">
              <a:xfrm rot="13712682">
                <a:off x="5390048" y="5251737"/>
                <a:ext cx="114728" cy="111786"/>
              </a:xfrm>
              <a:custGeom>
                <a:avLst/>
                <a:gdLst>
                  <a:gd name="T0" fmla="*/ 0 w 39"/>
                  <a:gd name="T1" fmla="*/ 0 h 38"/>
                  <a:gd name="T2" fmla="*/ 39 w 39"/>
                  <a:gd name="T3" fmla="*/ 0 h 38"/>
                  <a:gd name="T4" fmla="*/ 29 w 39"/>
                  <a:gd name="T5" fmla="*/ 38 h 38"/>
                </a:gdLst>
                <a:ahLst/>
                <a:cxnLst>
                  <a:cxn ang="0">
                    <a:pos x="T0" y="T1"/>
                  </a:cxn>
                  <a:cxn ang="0">
                    <a:pos x="T2" y="T3"/>
                  </a:cxn>
                  <a:cxn ang="0">
                    <a:pos x="T4" y="T5"/>
                  </a:cxn>
                </a:cxnLst>
                <a:rect l="0" t="0" r="r" b="b"/>
                <a:pathLst>
                  <a:path w="39" h="38">
                    <a:moveTo>
                      <a:pt x="0" y="0"/>
                    </a:moveTo>
                    <a:lnTo>
                      <a:pt x="39" y="0"/>
                    </a:lnTo>
                    <a:lnTo>
                      <a:pt x="29" y="38"/>
                    </a:lnTo>
                  </a:path>
                </a:pathLst>
              </a:custGeom>
              <a:noFill/>
              <a:ln w="79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3">
                <a:extLst>
                  <a:ext uri="{FF2B5EF4-FFF2-40B4-BE49-F238E27FC236}">
                    <a16:creationId xmlns:a16="http://schemas.microsoft.com/office/drawing/2014/main" id="{782B5BC6-54B2-ED90-AEF4-DF6C34A6BCF7}"/>
                  </a:ext>
                </a:extLst>
              </p:cNvPr>
              <p:cNvSpPr/>
              <p:nvPr>
                <p:custDataLst>
                  <p:tags r:id="rId14"/>
                </p:custDataLst>
              </p:nvPr>
            </p:nvSpPr>
            <p:spPr>
              <a:xfrm>
                <a:off x="4816041" y="4954093"/>
                <a:ext cx="231307" cy="17348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chemeClr val="accent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18" name="Index-3">
            <a:extLst>
              <a:ext uri="{FF2B5EF4-FFF2-40B4-BE49-F238E27FC236}">
                <a16:creationId xmlns:a16="http://schemas.microsoft.com/office/drawing/2014/main" id="{9F9E0438-D8BC-0EB1-33BB-DF2AEB6A8908}"/>
              </a:ext>
            </a:extLst>
          </p:cNvPr>
          <p:cNvSpPr/>
          <p:nvPr>
            <p:custDataLst>
              <p:tags r:id="rId7"/>
            </p:custDataLst>
          </p:nvPr>
        </p:nvSpPr>
        <p:spPr>
          <a:xfrm>
            <a:off x="7531454" y="5086345"/>
            <a:ext cx="502920" cy="502920"/>
          </a:xfrm>
          <a:prstGeom prst="ellipse">
            <a:avLst/>
          </a:prstGeom>
          <a:solidFill>
            <a:schemeClr val="accent1">
              <a:alpha val="15000"/>
            </a:schemeClr>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354"/>
            <a:r>
              <a:rPr lang="en-US" sz="1600" b="1">
                <a:solidFill>
                  <a:schemeClr val="accent1"/>
                </a:solidFill>
                <a:latin typeface="Arial" panose="020B0604020202020204" pitchFamily="34" charset="0"/>
                <a:ea typeface="Microsoft YaHei" panose="020B0503020204020204" pitchFamily="34" charset="-122"/>
              </a:rPr>
              <a:t>03</a:t>
            </a:r>
          </a:p>
        </p:txBody>
      </p:sp>
      <p:sp>
        <p:nvSpPr>
          <p:cNvPr id="119" name="Body-3">
            <a:extLst>
              <a:ext uri="{FF2B5EF4-FFF2-40B4-BE49-F238E27FC236}">
                <a16:creationId xmlns:a16="http://schemas.microsoft.com/office/drawing/2014/main" id="{148F15F6-955B-C476-80EB-A21FABF6112B}"/>
              </a:ext>
            </a:extLst>
          </p:cNvPr>
          <p:cNvSpPr>
            <a:spLocks/>
          </p:cNvSpPr>
          <p:nvPr>
            <p:custDataLst>
              <p:tags r:id="rId8"/>
            </p:custDataLst>
          </p:nvPr>
        </p:nvSpPr>
        <p:spPr>
          <a:xfrm>
            <a:off x="8305007" y="4669751"/>
            <a:ext cx="3285988" cy="897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765" rtl="0" eaLnBrk="1" fontAlgn="auto" latinLnBrk="0" hangingPunct="1">
              <a:lnSpc>
                <a:spcPct val="130000"/>
              </a:lnSpc>
              <a:spcBef>
                <a:spcPts val="0"/>
              </a:spcBef>
              <a:spcAft>
                <a:spcPts val="0"/>
              </a:spcAft>
              <a:buClrTx/>
              <a:buSzPct val="100000"/>
              <a:buFontTx/>
              <a:buNone/>
              <a:tabLst/>
              <a:defRPr/>
            </a:pPr>
            <a:r>
              <a:rPr lang="zh-CN" altLang="en-US" sz="1400" dirty="0">
                <a:solidFill>
                  <a:schemeClr val="tx1">
                    <a:lumMod val="85000"/>
                    <a:lumOff val="15000"/>
                  </a:schemeClr>
                </a:solidFill>
                <a:latin typeface="黑体" panose="02010609060101010101" pitchFamily="49" charset="-122"/>
                <a:ea typeface="黑体" panose="02010609060101010101" pitchFamily="49" charset="-122"/>
              </a:rPr>
              <a:t>开源软件，除了天然的具备成本优势，另一方面更加具备与开源社区的良性互动。借助开源社区的技术热情摊薄企业的的技术开发成本。</a:t>
            </a:r>
            <a:endParaRPr lang="en-GB" altLang="zh-CN" sz="14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20" name="Title-3">
            <a:extLst>
              <a:ext uri="{FF2B5EF4-FFF2-40B4-BE49-F238E27FC236}">
                <a16:creationId xmlns:a16="http://schemas.microsoft.com/office/drawing/2014/main" id="{17DBDFD4-3362-2F6C-8077-1BA8D1DBCB00}"/>
              </a:ext>
            </a:extLst>
          </p:cNvPr>
          <p:cNvSpPr>
            <a:spLocks/>
          </p:cNvSpPr>
          <p:nvPr>
            <p:custDataLst>
              <p:tags r:id="rId9"/>
            </p:custDataLst>
          </p:nvPr>
        </p:nvSpPr>
        <p:spPr>
          <a:xfrm>
            <a:off x="8305007" y="4380398"/>
            <a:ext cx="2596567" cy="288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b="1" kern="100" dirty="0">
                <a:solidFill>
                  <a:srgbClr val="000000"/>
                </a:solidFill>
                <a:latin typeface="黑体" panose="02010609060101010101" pitchFamily="49" charset="-122"/>
                <a:ea typeface="黑体" panose="02010609060101010101" pitchFamily="49" charset="-122"/>
              </a:rPr>
              <a:t>构建成本优势</a:t>
            </a:r>
            <a:endParaRPr lang="zh-CN" altLang="zh-CN" sz="1800" b="1"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4074358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p:txBody>
          <a:bodyPr/>
          <a:lstStyle/>
          <a:p>
            <a:r>
              <a:rPr lang="zh-CN" altLang="en-US" dirty="0"/>
              <a:t>国内外研究现状</a:t>
            </a:r>
          </a:p>
        </p:txBody>
      </p:sp>
      <p:sp>
        <p:nvSpPr>
          <p:cNvPr id="5" name="灯片编号占位符 4">
            <a:extLst>
              <a:ext uri="{FF2B5EF4-FFF2-40B4-BE49-F238E27FC236}">
                <a16:creationId xmlns:a16="http://schemas.microsoft.com/office/drawing/2014/main" id="{E4D394D3-90D3-42B9-B8E4-56331BEDBAC9}"/>
              </a:ext>
            </a:extLst>
          </p:cNvPr>
          <p:cNvSpPr>
            <a:spLocks noGrp="1"/>
          </p:cNvSpPr>
          <p:nvPr>
            <p:ph type="sldNum" sz="quarter" idx="12"/>
          </p:nvPr>
        </p:nvSpPr>
        <p:spPr>
          <a:xfrm>
            <a:off x="8610600" y="635635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pPr/>
              <a:t>5</a:t>
            </a:fld>
            <a:endParaRPr kumimoji="1" lang="zh-CN" altLang="en-US" dirty="0"/>
          </a:p>
        </p:txBody>
      </p:sp>
      <p:sp>
        <p:nvSpPr>
          <p:cNvPr id="14" name="Rectangle 8">
            <a:extLst>
              <a:ext uri="{FF2B5EF4-FFF2-40B4-BE49-F238E27FC236}">
                <a16:creationId xmlns:a16="http://schemas.microsoft.com/office/drawing/2014/main" id="{B70CFA01-34D1-210E-2A21-DB35061D6B94}"/>
              </a:ext>
            </a:extLst>
          </p:cNvPr>
          <p:cNvSpPr>
            <a:spLocks noChangeArrowheads="1"/>
          </p:cNvSpPr>
          <p:nvPr/>
        </p:nvSpPr>
        <p:spPr bwMode="auto">
          <a:xfrm>
            <a:off x="728417" y="4691764"/>
            <a:ext cx="461912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304800" eaLnBrk="0" fontAlgn="base" hangingPunct="0">
              <a:spcBef>
                <a:spcPct val="0"/>
              </a:spcBef>
              <a:spcAft>
                <a:spcPct val="0"/>
              </a:spcAft>
            </a:pP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从上世纪 </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90</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年代开始，语言模型经历了 </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Statistical LM</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Neural LM</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Pre</a:t>
            </a:r>
            <a:r>
              <a:rPr lang="en-US" altLang="zh-CN" sz="1400" dirty="0">
                <a:latin typeface="黑体" panose="02010609060101010101" pitchFamily="49" charset="-122"/>
                <a:ea typeface="黑体" panose="02010609060101010101" pitchFamily="49" charset="-122"/>
                <a:cs typeface="Times New Roman" panose="02020603050405020304" pitchFamily="18" charset="0"/>
              </a:rPr>
              <a:t>-trained LM</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LLM</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几个阶段</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Cambria" panose="02040503050406030204" pitchFamily="18" charset="0"/>
              </a:rPr>
              <a:t>。</a:t>
            </a:r>
            <a:r>
              <a:rPr lang="zh-CN" altLang="en-US" sz="1400" dirty="0">
                <a:latin typeface="黑体" panose="02010609060101010101" pitchFamily="49" charset="-122"/>
                <a:ea typeface="黑体" panose="02010609060101010101" pitchFamily="49" charset="-122"/>
                <a:cs typeface="Cambria" panose="02040503050406030204" pitchFamily="18" charset="0"/>
              </a:rPr>
              <a:t>以 </a:t>
            </a:r>
            <a:r>
              <a:rPr lang="en-US" altLang="zh-CN" sz="1400" dirty="0" err="1">
                <a:latin typeface="黑体" panose="02010609060101010101" pitchFamily="49" charset="-122"/>
                <a:ea typeface="黑体" panose="02010609060101010101" pitchFamily="49" charset="-122"/>
                <a:cs typeface="Cambria" panose="02040503050406030204" pitchFamily="18" charset="0"/>
              </a:rPr>
              <a:t>chatgpt</a:t>
            </a:r>
            <a:r>
              <a:rPr lang="zh-CN" altLang="en-US" sz="1400" dirty="0">
                <a:latin typeface="黑体" panose="02010609060101010101" pitchFamily="49" charset="-122"/>
                <a:ea typeface="黑体" panose="02010609060101010101" pitchFamily="49" charset="-122"/>
                <a:cs typeface="Cambria" panose="02040503050406030204" pitchFamily="18" charset="0"/>
              </a:rPr>
              <a:t>，</a:t>
            </a:r>
            <a:r>
              <a:rPr lang="en-US" altLang="zh-CN" sz="1400" dirty="0">
                <a:latin typeface="黑体" panose="02010609060101010101" pitchFamily="49" charset="-122"/>
                <a:ea typeface="黑体" panose="02010609060101010101" pitchFamily="49" charset="-122"/>
                <a:cs typeface="Cambria" panose="02040503050406030204" pitchFamily="18" charset="0"/>
              </a:rPr>
              <a:t>GPT3/4</a:t>
            </a:r>
            <a:r>
              <a:rPr lang="zh-CN" altLang="en-US" sz="1400" dirty="0">
                <a:latin typeface="黑体" panose="02010609060101010101" pitchFamily="49" charset="-122"/>
                <a:ea typeface="黑体" panose="02010609060101010101" pitchFamily="49" charset="-122"/>
                <a:cs typeface="Cambria" panose="02040503050406030204" pitchFamily="18" charset="0"/>
              </a:rPr>
              <a:t>，</a:t>
            </a:r>
            <a:r>
              <a:rPr lang="en-US" altLang="zh-CN" sz="1400" dirty="0" err="1">
                <a:latin typeface="黑体" panose="02010609060101010101" pitchFamily="49" charset="-122"/>
                <a:ea typeface="黑体" panose="02010609060101010101" pitchFamily="49" charset="-122"/>
                <a:cs typeface="Cambria" panose="02040503050406030204" pitchFamily="18" charset="0"/>
              </a:rPr>
              <a:t>claude</a:t>
            </a:r>
            <a:r>
              <a:rPr lang="en-US" altLang="zh-CN" sz="1400" dirty="0">
                <a:latin typeface="黑体" panose="02010609060101010101" pitchFamily="49" charset="-122"/>
                <a:ea typeface="黑体" panose="02010609060101010101" pitchFamily="49" charset="-122"/>
                <a:cs typeface="Cambria" panose="02040503050406030204" pitchFamily="18" charset="0"/>
              </a:rPr>
              <a:t> </a:t>
            </a:r>
            <a:r>
              <a:rPr lang="zh-CN" altLang="en-US" sz="1400" dirty="0">
                <a:latin typeface="黑体" panose="02010609060101010101" pitchFamily="49" charset="-122"/>
                <a:ea typeface="黑体" panose="02010609060101010101" pitchFamily="49" charset="-122"/>
                <a:cs typeface="Cambria" panose="02040503050406030204" pitchFamily="18" charset="0"/>
              </a:rPr>
              <a:t>等模型引领了 </a:t>
            </a:r>
            <a:r>
              <a:rPr lang="en-US" altLang="zh-CN" sz="1400" dirty="0">
                <a:latin typeface="黑体" panose="02010609060101010101" pitchFamily="49" charset="-122"/>
                <a:ea typeface="黑体" panose="02010609060101010101" pitchFamily="49" charset="-122"/>
                <a:cs typeface="Cambria" panose="02040503050406030204" pitchFamily="18" charset="0"/>
              </a:rPr>
              <a:t>AGI </a:t>
            </a:r>
            <a:r>
              <a:rPr lang="zh-CN" altLang="en-US" sz="1400" dirty="0">
                <a:latin typeface="黑体" panose="02010609060101010101" pitchFamily="49" charset="-122"/>
                <a:ea typeface="黑体" panose="02010609060101010101" pitchFamily="49" charset="-122"/>
                <a:cs typeface="Cambria" panose="02040503050406030204" pitchFamily="18" charset="0"/>
              </a:rPr>
              <a:t>热潮</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Cambria" panose="02040503050406030204" pitchFamily="18" charset="0"/>
              </a:rPr>
              <a:t>。在 </a:t>
            </a:r>
            <a:r>
              <a:rPr kumimoji="0" lang="en" altLang="zh-CN" sz="140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Cambria" panose="02040503050406030204" pitchFamily="18" charset="0"/>
              </a:rPr>
              <a:t>information retrieval (IR) </a:t>
            </a:r>
            <a:r>
              <a:rPr lang="zh-CN" altLang="en-US" sz="1400" dirty="0">
                <a:latin typeface="黑体" panose="02010609060101010101" pitchFamily="49" charset="-122"/>
                <a:ea typeface="黑体" panose="02010609060101010101" pitchFamily="49" charset="-122"/>
                <a:cs typeface="Cambria" panose="02040503050406030204" pitchFamily="18" charset="0"/>
              </a:rPr>
              <a:t>领域</a:t>
            </a:r>
            <a:r>
              <a:rPr kumimoji="0" lang="en"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Cambria" panose="02040503050406030204" pitchFamily="18" charset="0"/>
              </a:rPr>
              <a:t> </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Cambria" panose="02040503050406030204" pitchFamily="18" charset="0"/>
              </a:rPr>
              <a:t>，传统的搜索引擎正在被 </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Cambria" panose="02040503050406030204" pitchFamily="18" charset="0"/>
              </a:rPr>
              <a:t>LLM</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Cambria" panose="02040503050406030204" pitchFamily="18" charset="0"/>
              </a:rPr>
              <a:t> </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Cambria" panose="02040503050406030204" pitchFamily="18" charset="0"/>
              </a:rPr>
              <a:t>Based </a:t>
            </a:r>
            <a:r>
              <a:rPr lang="zh-CN" altLang="en-US" sz="1400" dirty="0">
                <a:latin typeface="黑体" panose="02010609060101010101" pitchFamily="49" charset="-122"/>
                <a:ea typeface="黑体" panose="02010609060101010101" pitchFamily="49" charset="-122"/>
                <a:cs typeface="Cambria" panose="02040503050406030204" pitchFamily="18" charset="0"/>
              </a:rPr>
              <a:t>的系统挑战。</a:t>
            </a:r>
            <a:endParaRPr kumimoji="0" lang="en"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Cambria" panose="02040503050406030204" pitchFamily="18" charset="0"/>
            </a:endParaRPr>
          </a:p>
          <a:p>
            <a:pPr indent="304800" eaLnBrk="0" fontAlgn="base" hangingPunct="0">
              <a:spcBef>
                <a:spcPct val="0"/>
              </a:spcBef>
              <a:spcAft>
                <a:spcPct val="0"/>
              </a:spcAft>
            </a:pPr>
            <a:endParaRPr kumimoji="0" lang="zh-CN" altLang="en-US" sz="1400" b="0" i="0" u="none" strike="noStrike" cap="none" normalizeH="0" baseline="0" dirty="0">
              <a:ln>
                <a:noFill/>
              </a:ln>
              <a:solidFill>
                <a:schemeClr val="tx1"/>
              </a:solidFill>
              <a:effectLst/>
              <a:latin typeface="Arial" panose="020B0604020202020204" pitchFamily="34" charset="0"/>
            </a:endParaRPr>
          </a:p>
        </p:txBody>
      </p:sp>
      <p:sp>
        <p:nvSpPr>
          <p:cNvPr id="22" name="矩形 21">
            <a:extLst>
              <a:ext uri="{FF2B5EF4-FFF2-40B4-BE49-F238E27FC236}">
                <a16:creationId xmlns:a16="http://schemas.microsoft.com/office/drawing/2014/main" id="{6A95587E-3339-DAA9-9087-06457C93F4DB}"/>
              </a:ext>
            </a:extLst>
          </p:cNvPr>
          <p:cNvSpPr/>
          <p:nvPr/>
        </p:nvSpPr>
        <p:spPr>
          <a:xfrm>
            <a:off x="1216158" y="1833263"/>
            <a:ext cx="3509975" cy="334103"/>
          </a:xfrm>
          <a:prstGeom prst="rect">
            <a:avLst/>
          </a:prstGeom>
          <a:gradFill flip="none" rotWithShape="1">
            <a:gsLst>
              <a:gs pos="0">
                <a:schemeClr val="accent1">
                  <a:lumMod val="60000"/>
                  <a:lumOff val="40000"/>
                </a:schemeClr>
              </a:gs>
              <a:gs pos="60000">
                <a:schemeClr val="accent1"/>
              </a:gs>
            </a:gsLst>
            <a:lin ang="12600000" scaled="0"/>
            <a:tileRect/>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0" tIns="45720" rIns="360000" bIns="45720" numCol="1" spcCol="0" rtlCol="0" fromWordArt="0" anchor="ctr" anchorCtr="0" forceAA="0" compatLnSpc="1">
            <a:normAutofit/>
          </a:bodyPr>
          <a:lstStyle/>
          <a:p>
            <a:pPr algn="ctr" defTabSz="913765"/>
            <a:r>
              <a:rPr lang="en-US" sz="1400" b="1" dirty="0" err="1">
                <a:solidFill>
                  <a:srgbClr val="FFFFFF"/>
                </a:solidFill>
                <a:latin typeface="Arial Regular"/>
                <a:ea typeface="微软雅黑 Light" panose="020B0502040204020203" pitchFamily="34" charset="-122"/>
              </a:rPr>
              <a:t>语言模型的发展进程</a:t>
            </a:r>
            <a:endParaRPr lang="en-US" sz="1400" b="1" dirty="0">
              <a:solidFill>
                <a:srgbClr val="FFFFFF"/>
              </a:solidFill>
              <a:latin typeface="Arial Regular"/>
              <a:ea typeface="微软雅黑 Light" panose="020B0502040204020203" pitchFamily="34" charset="-122"/>
            </a:endParaRPr>
          </a:p>
        </p:txBody>
      </p:sp>
      <p:pic>
        <p:nvPicPr>
          <p:cNvPr id="3" name="图片 2">
            <a:extLst>
              <a:ext uri="{FF2B5EF4-FFF2-40B4-BE49-F238E27FC236}">
                <a16:creationId xmlns:a16="http://schemas.microsoft.com/office/drawing/2014/main" id="{7C47C48C-B4AC-EAB9-550D-090EEF779175}"/>
              </a:ext>
            </a:extLst>
          </p:cNvPr>
          <p:cNvPicPr>
            <a:picLocks noChangeAspect="1"/>
          </p:cNvPicPr>
          <p:nvPr/>
        </p:nvPicPr>
        <p:blipFill>
          <a:blip r:embed="rId3"/>
          <a:stretch>
            <a:fillRect/>
          </a:stretch>
        </p:blipFill>
        <p:spPr>
          <a:xfrm>
            <a:off x="121172" y="2398059"/>
            <a:ext cx="5833618" cy="2061882"/>
          </a:xfrm>
          <a:prstGeom prst="rect">
            <a:avLst/>
          </a:prstGeom>
        </p:spPr>
      </p:pic>
      <p:sp>
        <p:nvSpPr>
          <p:cNvPr id="8" name="Rectangle 8">
            <a:extLst>
              <a:ext uri="{FF2B5EF4-FFF2-40B4-BE49-F238E27FC236}">
                <a16:creationId xmlns:a16="http://schemas.microsoft.com/office/drawing/2014/main" id="{3F157335-60AF-9DBD-6D07-9E0C70F5D3FA}"/>
              </a:ext>
            </a:extLst>
          </p:cNvPr>
          <p:cNvSpPr>
            <a:spLocks noChangeArrowheads="1"/>
          </p:cNvSpPr>
          <p:nvPr/>
        </p:nvSpPr>
        <p:spPr bwMode="auto">
          <a:xfrm>
            <a:off x="6395629" y="3411322"/>
            <a:ext cx="516772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304800" eaLnBrk="0" fontAlgn="base" hangingPunct="0">
              <a:spcBef>
                <a:spcPct val="0"/>
              </a:spcBef>
              <a:spcAft>
                <a:spcPct val="0"/>
              </a:spcAft>
            </a:pP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在 </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IR</a:t>
            </a:r>
            <a:r>
              <a:rPr lang="zh-CN" altLang="en-US" sz="1400" dirty="0">
                <a:latin typeface="黑体" panose="02010609060101010101" pitchFamily="49" charset="-122"/>
                <a:ea typeface="黑体" panose="02010609060101010101" pitchFamily="49" charset="-122"/>
                <a:cs typeface="Times New Roman" panose="02020603050405020304" pitchFamily="18" charset="0"/>
              </a:rPr>
              <a:t>（</a:t>
            </a:r>
            <a:r>
              <a:rPr kumimoji="0" lang="en" altLang="zh-CN" sz="140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Cambria" panose="02040503050406030204" pitchFamily="18" charset="0"/>
              </a:rPr>
              <a:t> information retrieval </a:t>
            </a:r>
            <a:r>
              <a:rPr lang="zh-CN" altLang="en-US" sz="1400" dirty="0">
                <a:latin typeface="黑体" panose="02010609060101010101" pitchFamily="49" charset="-122"/>
                <a:ea typeface="黑体" panose="02010609060101010101" pitchFamily="49" charset="-122"/>
                <a:cs typeface="Times New Roman" panose="02020603050405020304" pitchFamily="18" charset="0"/>
              </a:rPr>
              <a:t>）</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系统中查询</a:t>
            </a:r>
            <a:r>
              <a:rPr lang="zh-CN" altLang="en-US" sz="1400" dirty="0">
                <a:latin typeface="黑体" panose="02010609060101010101" pitchFamily="49" charset="-122"/>
                <a:ea typeface="黑体" panose="02010609060101010101" pitchFamily="49" charset="-122"/>
                <a:cs typeface="Times New Roman" panose="02020603050405020304" pitchFamily="18" charset="0"/>
              </a:rPr>
              <a:t>和返回文档的匹配程度是衡量 </a:t>
            </a:r>
            <a:r>
              <a:rPr lang="en-US" altLang="zh-CN" sz="1400" dirty="0">
                <a:latin typeface="黑体" panose="02010609060101010101" pitchFamily="49" charset="-122"/>
                <a:ea typeface="黑体" panose="02010609060101010101" pitchFamily="49" charset="-122"/>
                <a:cs typeface="Times New Roman" panose="02020603050405020304" pitchFamily="18" charset="0"/>
              </a:rPr>
              <a:t>IR</a:t>
            </a:r>
            <a:r>
              <a:rPr lang="zh-CN" altLang="en-US" sz="1400" dirty="0">
                <a:latin typeface="黑体" panose="02010609060101010101" pitchFamily="49" charset="-122"/>
                <a:ea typeface="黑体" panose="02010609060101010101" pitchFamily="49" charset="-122"/>
                <a:cs typeface="Times New Roman" panose="02020603050405020304" pitchFamily="18" charset="0"/>
              </a:rPr>
              <a:t> 系统重要指标。</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传统的 </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IR</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系统在大型知识库的运用上，查询重构，检索算法，重排序是提升系统性能的重要环节。</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LLM</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为 </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IR</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各个环节的优化带来新的思路和方法。</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43C97F59-26C5-834A-4CA5-C0A991A06706}"/>
              </a:ext>
            </a:extLst>
          </p:cNvPr>
          <p:cNvPicPr>
            <a:picLocks noChangeAspect="1"/>
          </p:cNvPicPr>
          <p:nvPr/>
        </p:nvPicPr>
        <p:blipFill>
          <a:blip r:embed="rId4"/>
          <a:stretch>
            <a:fillRect/>
          </a:stretch>
        </p:blipFill>
        <p:spPr>
          <a:xfrm>
            <a:off x="6645936" y="632327"/>
            <a:ext cx="4619128" cy="2226868"/>
          </a:xfrm>
          <a:prstGeom prst="rect">
            <a:avLst/>
          </a:prstGeom>
        </p:spPr>
      </p:pic>
      <p:sp>
        <p:nvSpPr>
          <p:cNvPr id="2" name="矩形 1">
            <a:extLst>
              <a:ext uri="{FF2B5EF4-FFF2-40B4-BE49-F238E27FC236}">
                <a16:creationId xmlns:a16="http://schemas.microsoft.com/office/drawing/2014/main" id="{73CDD559-D819-A0A4-3154-4E87D3F8892A}"/>
              </a:ext>
            </a:extLst>
          </p:cNvPr>
          <p:cNvSpPr/>
          <p:nvPr/>
        </p:nvSpPr>
        <p:spPr>
          <a:xfrm>
            <a:off x="7200512" y="6011680"/>
            <a:ext cx="3509975" cy="334103"/>
          </a:xfrm>
          <a:prstGeom prst="rect">
            <a:avLst/>
          </a:prstGeom>
          <a:gradFill flip="none" rotWithShape="1">
            <a:gsLst>
              <a:gs pos="0">
                <a:schemeClr val="accent1">
                  <a:lumMod val="60000"/>
                  <a:lumOff val="40000"/>
                </a:schemeClr>
              </a:gs>
              <a:gs pos="60000">
                <a:schemeClr val="accent1"/>
              </a:gs>
            </a:gsLst>
            <a:lin ang="12600000" scaled="0"/>
            <a:tileRect/>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0" tIns="45720" rIns="360000" bIns="45720" numCol="1" spcCol="0" rtlCol="0" fromWordArt="0" anchor="ctr" anchorCtr="0" forceAA="0" compatLnSpc="1">
            <a:normAutofit/>
          </a:bodyPr>
          <a:lstStyle/>
          <a:p>
            <a:pPr algn="ctr" defTabSz="913765"/>
            <a:r>
              <a:rPr lang="en-US" sz="1400" b="1" dirty="0">
                <a:solidFill>
                  <a:srgbClr val="FFFFFF"/>
                </a:solidFill>
                <a:latin typeface="Arial Regular"/>
                <a:ea typeface="微软雅黑 Light" panose="020B0502040204020203" pitchFamily="34" charset="-122"/>
              </a:rPr>
              <a:t>LLM</a:t>
            </a:r>
            <a:r>
              <a:rPr lang="zh-CN" altLang="en-US" sz="1400" b="1" dirty="0">
                <a:solidFill>
                  <a:srgbClr val="FFFFFF"/>
                </a:solidFill>
                <a:latin typeface="Arial Regular"/>
                <a:ea typeface="微软雅黑 Light" panose="020B0502040204020203" pitchFamily="34" charset="-122"/>
              </a:rPr>
              <a:t> </a:t>
            </a:r>
            <a:r>
              <a:rPr lang="en-US" altLang="zh-CN" sz="1400" b="1" dirty="0">
                <a:solidFill>
                  <a:srgbClr val="FFFFFF"/>
                </a:solidFill>
                <a:latin typeface="Arial Regular"/>
                <a:ea typeface="微软雅黑 Light" panose="020B0502040204020203" pitchFamily="34" charset="-122"/>
              </a:rPr>
              <a:t>Based IR </a:t>
            </a:r>
            <a:r>
              <a:rPr lang="en-US" sz="1400" b="1" dirty="0" err="1">
                <a:solidFill>
                  <a:srgbClr val="FFFFFF"/>
                </a:solidFill>
                <a:latin typeface="Arial Regular"/>
                <a:ea typeface="微软雅黑 Light" panose="020B0502040204020203" pitchFamily="34" charset="-122"/>
              </a:rPr>
              <a:t>系统</a:t>
            </a:r>
            <a:endParaRPr lang="en-US" sz="1400" b="1" dirty="0">
              <a:solidFill>
                <a:srgbClr val="FFFFFF"/>
              </a:solidFill>
              <a:latin typeface="Arial Regular"/>
              <a:ea typeface="微软雅黑 Light" panose="020B0502040204020203" pitchFamily="34" charset="-122"/>
            </a:endParaRPr>
          </a:p>
        </p:txBody>
      </p:sp>
      <p:sp>
        <p:nvSpPr>
          <p:cNvPr id="10" name="矩形 9">
            <a:extLst>
              <a:ext uri="{FF2B5EF4-FFF2-40B4-BE49-F238E27FC236}">
                <a16:creationId xmlns:a16="http://schemas.microsoft.com/office/drawing/2014/main" id="{9E732ED0-0DC1-D70B-DB77-1FAD377B32ED}"/>
              </a:ext>
            </a:extLst>
          </p:cNvPr>
          <p:cNvSpPr/>
          <p:nvPr/>
        </p:nvSpPr>
        <p:spPr>
          <a:xfrm>
            <a:off x="7200512" y="2943429"/>
            <a:ext cx="3509975" cy="334103"/>
          </a:xfrm>
          <a:prstGeom prst="rect">
            <a:avLst/>
          </a:prstGeom>
          <a:gradFill flip="none" rotWithShape="1">
            <a:gsLst>
              <a:gs pos="0">
                <a:schemeClr val="accent1">
                  <a:lumMod val="60000"/>
                  <a:lumOff val="40000"/>
                </a:schemeClr>
              </a:gs>
              <a:gs pos="60000">
                <a:schemeClr val="accent1"/>
              </a:gs>
            </a:gsLst>
            <a:lin ang="12600000" scaled="0"/>
            <a:tileRect/>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0" tIns="45720" rIns="360000" bIns="45720" numCol="1" spcCol="0" rtlCol="0" fromWordArt="0" anchor="ctr" anchorCtr="0" forceAA="0" compatLnSpc="1">
            <a:normAutofit/>
          </a:bodyPr>
          <a:lstStyle/>
          <a:p>
            <a:pPr algn="ctr" defTabSz="913765"/>
            <a:r>
              <a:rPr lang="en-US" sz="1400" b="1" dirty="0" err="1">
                <a:solidFill>
                  <a:srgbClr val="FFFFFF"/>
                </a:solidFill>
                <a:latin typeface="Arial Regular"/>
                <a:ea typeface="微软雅黑 Light" panose="020B0502040204020203" pitchFamily="34" charset="-122"/>
              </a:rPr>
              <a:t>基于</a:t>
            </a:r>
            <a:r>
              <a:rPr lang="zh-CN" altLang="en-US" sz="1400" b="1" dirty="0">
                <a:solidFill>
                  <a:srgbClr val="FFFFFF"/>
                </a:solidFill>
                <a:latin typeface="Arial Regular"/>
                <a:ea typeface="微软雅黑 Light" panose="020B0502040204020203" pitchFamily="34" charset="-122"/>
              </a:rPr>
              <a:t> </a:t>
            </a:r>
            <a:r>
              <a:rPr lang="en-US" altLang="zh-CN" sz="1400" b="1" dirty="0">
                <a:solidFill>
                  <a:srgbClr val="FFFFFF"/>
                </a:solidFill>
                <a:latin typeface="Arial Regular"/>
                <a:ea typeface="微软雅黑 Light" panose="020B0502040204020203" pitchFamily="34" charset="-122"/>
              </a:rPr>
              <a:t>ANN</a:t>
            </a:r>
            <a:r>
              <a:rPr lang="zh-CN" altLang="en-US" sz="1400" b="1" dirty="0">
                <a:solidFill>
                  <a:srgbClr val="FFFFFF"/>
                </a:solidFill>
                <a:latin typeface="Arial Regular"/>
                <a:ea typeface="微软雅黑 Light" panose="020B0502040204020203" pitchFamily="34" charset="-122"/>
              </a:rPr>
              <a:t> 的 </a:t>
            </a:r>
            <a:r>
              <a:rPr lang="en-US" altLang="zh-CN" sz="1400" b="1" dirty="0">
                <a:solidFill>
                  <a:srgbClr val="FFFFFF"/>
                </a:solidFill>
                <a:latin typeface="Arial Regular"/>
                <a:ea typeface="微软雅黑 Light" panose="020B0502040204020203" pitchFamily="34" charset="-122"/>
              </a:rPr>
              <a:t>IR</a:t>
            </a:r>
            <a:r>
              <a:rPr lang="zh-CN" altLang="en-US" sz="1400" b="1" dirty="0">
                <a:solidFill>
                  <a:srgbClr val="FFFFFF"/>
                </a:solidFill>
                <a:latin typeface="Arial Regular"/>
                <a:ea typeface="微软雅黑 Light" panose="020B0502040204020203" pitchFamily="34" charset="-122"/>
              </a:rPr>
              <a:t> </a:t>
            </a:r>
            <a:r>
              <a:rPr lang="en-US" sz="1400" b="1" dirty="0" err="1">
                <a:solidFill>
                  <a:srgbClr val="FFFFFF"/>
                </a:solidFill>
                <a:latin typeface="Arial Regular"/>
                <a:ea typeface="微软雅黑 Light" panose="020B0502040204020203" pitchFamily="34" charset="-122"/>
              </a:rPr>
              <a:t>系统</a:t>
            </a:r>
            <a:endParaRPr lang="en-US" sz="1400" b="1" dirty="0">
              <a:solidFill>
                <a:srgbClr val="FFFFFF"/>
              </a:solidFill>
              <a:latin typeface="Arial Regular"/>
              <a:ea typeface="微软雅黑 Light" panose="020B0502040204020203" pitchFamily="34" charset="-122"/>
            </a:endParaRPr>
          </a:p>
        </p:txBody>
      </p:sp>
      <p:pic>
        <p:nvPicPr>
          <p:cNvPr id="12" name="图片 11">
            <a:extLst>
              <a:ext uri="{FF2B5EF4-FFF2-40B4-BE49-F238E27FC236}">
                <a16:creationId xmlns:a16="http://schemas.microsoft.com/office/drawing/2014/main" id="{CE39D819-099F-FCA7-DFE8-DFBD299AD0A9}"/>
              </a:ext>
            </a:extLst>
          </p:cNvPr>
          <p:cNvPicPr>
            <a:picLocks noChangeAspect="1"/>
          </p:cNvPicPr>
          <p:nvPr/>
        </p:nvPicPr>
        <p:blipFill>
          <a:blip r:embed="rId5"/>
          <a:stretch>
            <a:fillRect/>
          </a:stretch>
        </p:blipFill>
        <p:spPr>
          <a:xfrm>
            <a:off x="6237212" y="4422873"/>
            <a:ext cx="5519571" cy="1555200"/>
          </a:xfrm>
          <a:prstGeom prst="rect">
            <a:avLst/>
          </a:prstGeom>
        </p:spPr>
      </p:pic>
    </p:spTree>
    <p:extLst>
      <p:ext uri="{BB962C8B-B14F-4D97-AF65-F5344CB8AC3E}">
        <p14:creationId xmlns:p14="http://schemas.microsoft.com/office/powerpoint/2010/main" val="2064877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p:txBody>
          <a:bodyPr/>
          <a:lstStyle/>
          <a:p>
            <a:r>
              <a:rPr lang="zh-CN" altLang="en-US" dirty="0"/>
              <a:t>国内外研究现状</a:t>
            </a:r>
          </a:p>
        </p:txBody>
      </p:sp>
      <p:sp>
        <p:nvSpPr>
          <p:cNvPr id="5" name="灯片编号占位符 4">
            <a:extLst>
              <a:ext uri="{FF2B5EF4-FFF2-40B4-BE49-F238E27FC236}">
                <a16:creationId xmlns:a16="http://schemas.microsoft.com/office/drawing/2014/main" id="{E4D394D3-90D3-42B9-B8E4-56331BEDBAC9}"/>
              </a:ext>
            </a:extLst>
          </p:cNvPr>
          <p:cNvSpPr>
            <a:spLocks noGrp="1"/>
          </p:cNvSpPr>
          <p:nvPr>
            <p:ph type="sldNum" sz="quarter" idx="12"/>
          </p:nvPr>
        </p:nvSpPr>
        <p:spPr>
          <a:xfrm>
            <a:off x="8610600" y="635635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pPr/>
              <a:t>6</a:t>
            </a:fld>
            <a:endParaRPr kumimoji="1" lang="zh-CN" altLang="en-US" dirty="0"/>
          </a:p>
        </p:txBody>
      </p:sp>
      <p:pic>
        <p:nvPicPr>
          <p:cNvPr id="2055" name="Picture 7" descr="rag-timeline-tree">
            <a:extLst>
              <a:ext uri="{FF2B5EF4-FFF2-40B4-BE49-F238E27FC236}">
                <a16:creationId xmlns:a16="http://schemas.microsoft.com/office/drawing/2014/main" id="{41E6E67B-AF0F-0A42-B4F0-81F4A6E71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248" y="1886918"/>
            <a:ext cx="4640815" cy="302342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8">
            <a:extLst>
              <a:ext uri="{FF2B5EF4-FFF2-40B4-BE49-F238E27FC236}">
                <a16:creationId xmlns:a16="http://schemas.microsoft.com/office/drawing/2014/main" id="{B70CFA01-34D1-210E-2A21-DB35061D6B94}"/>
              </a:ext>
            </a:extLst>
          </p:cNvPr>
          <p:cNvSpPr>
            <a:spLocks noChangeArrowheads="1"/>
          </p:cNvSpPr>
          <p:nvPr/>
        </p:nvSpPr>
        <p:spPr bwMode="auto">
          <a:xfrm>
            <a:off x="6376766" y="5216449"/>
            <a:ext cx="509250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RAG</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的研究主要集中在预训练，微调和推理阶段。</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RAG </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的研究首先关注在提升 </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LLM</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的上下文能力，首要提升的是大模型推理阶段的能力。随后的研究逐渐转向微调和预训练阶段。</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73CDD559-D819-A0A4-3154-4E87D3F8892A}"/>
              </a:ext>
            </a:extLst>
          </p:cNvPr>
          <p:cNvSpPr/>
          <p:nvPr/>
        </p:nvSpPr>
        <p:spPr>
          <a:xfrm>
            <a:off x="6874381" y="1292875"/>
            <a:ext cx="3509975" cy="334103"/>
          </a:xfrm>
          <a:prstGeom prst="rect">
            <a:avLst/>
          </a:prstGeom>
          <a:gradFill flip="none" rotWithShape="1">
            <a:gsLst>
              <a:gs pos="0">
                <a:schemeClr val="accent1">
                  <a:lumMod val="60000"/>
                  <a:lumOff val="40000"/>
                </a:schemeClr>
              </a:gs>
              <a:gs pos="60000">
                <a:schemeClr val="accent1"/>
              </a:gs>
            </a:gsLst>
            <a:lin ang="12600000" scaled="0"/>
            <a:tileRect/>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40000" tIns="45720" rIns="360000" bIns="45720" numCol="1" spcCol="0" rtlCol="0" fromWordArt="0" anchor="ctr" anchorCtr="0" forceAA="0" compatLnSpc="1">
            <a:normAutofit/>
          </a:bodyPr>
          <a:lstStyle/>
          <a:p>
            <a:pPr algn="ctr" defTabSz="913765"/>
            <a:r>
              <a:rPr lang="en-US" altLang="zh-CN" sz="1400" b="1" kern="100" dirty="0">
                <a:effectLst/>
                <a:latin typeface="Times New Roman" panose="02020603050405020304" pitchFamily="18" charset="0"/>
                <a:ea typeface="宋体" panose="02010600030101010101" pitchFamily="2" charset="-122"/>
              </a:rPr>
              <a:t>RAG </a:t>
            </a:r>
            <a:r>
              <a:rPr lang="zh-CN" altLang="en-US" sz="1400" b="1" kern="100" dirty="0">
                <a:latin typeface="Times New Roman" panose="02020603050405020304" pitchFamily="18" charset="0"/>
                <a:ea typeface="宋体" panose="02010600030101010101" pitchFamily="2" charset="-122"/>
              </a:rPr>
              <a:t>技术发展路线</a:t>
            </a:r>
            <a:endParaRPr lang="en-US" sz="1400" b="1" dirty="0">
              <a:solidFill>
                <a:srgbClr val="FFFFFF"/>
              </a:solidFill>
              <a:latin typeface="Arial Regular"/>
              <a:ea typeface="微软雅黑 Light" panose="020B0502040204020203" pitchFamily="34" charset="-122"/>
            </a:endParaRPr>
          </a:p>
        </p:txBody>
      </p:sp>
      <p:pic>
        <p:nvPicPr>
          <p:cNvPr id="11" name="图片 10">
            <a:extLst>
              <a:ext uri="{FF2B5EF4-FFF2-40B4-BE49-F238E27FC236}">
                <a16:creationId xmlns:a16="http://schemas.microsoft.com/office/drawing/2014/main" id="{E3BE184E-68B3-00DC-C63C-214441772659}"/>
              </a:ext>
            </a:extLst>
          </p:cNvPr>
          <p:cNvPicPr>
            <a:picLocks noChangeAspect="1"/>
          </p:cNvPicPr>
          <p:nvPr/>
        </p:nvPicPr>
        <p:blipFill>
          <a:blip r:embed="rId4"/>
          <a:stretch>
            <a:fillRect/>
          </a:stretch>
        </p:blipFill>
        <p:spPr>
          <a:xfrm>
            <a:off x="483993" y="1571589"/>
            <a:ext cx="5454500" cy="3275976"/>
          </a:xfrm>
          <a:prstGeom prst="rect">
            <a:avLst/>
          </a:prstGeom>
        </p:spPr>
      </p:pic>
      <p:sp>
        <p:nvSpPr>
          <p:cNvPr id="12" name="Rectangle 8">
            <a:extLst>
              <a:ext uri="{FF2B5EF4-FFF2-40B4-BE49-F238E27FC236}">
                <a16:creationId xmlns:a16="http://schemas.microsoft.com/office/drawing/2014/main" id="{5B00EE29-9AE9-5A12-D71E-AECEEBBECBE7}"/>
              </a:ext>
            </a:extLst>
          </p:cNvPr>
          <p:cNvSpPr>
            <a:spLocks noChangeArrowheads="1"/>
          </p:cNvSpPr>
          <p:nvPr/>
        </p:nvSpPr>
        <p:spPr bwMode="auto">
          <a:xfrm>
            <a:off x="722726" y="4893283"/>
            <a:ext cx="497703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lang="en-US" altLang="zh-CN" sz="1400" dirty="0">
                <a:latin typeface="黑体" panose="02010609060101010101" pitchFamily="49" charset="-122"/>
                <a:ea typeface="黑体" panose="02010609060101010101" pitchFamily="49" charset="-122"/>
                <a:cs typeface="Times New Roman" panose="02020603050405020304" pitchFamily="18" charset="0"/>
              </a:rPr>
              <a:t>R</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etrieval-Augmented </a:t>
            </a:r>
            <a:r>
              <a:rPr lang="en-US" altLang="zh-CN" sz="1400" dirty="0">
                <a:latin typeface="黑体" panose="02010609060101010101" pitchFamily="49" charset="-122"/>
                <a:ea typeface="黑体" panose="02010609060101010101" pitchFamily="49" charset="-122"/>
                <a:cs typeface="Times New Roman" panose="02020603050405020304" pitchFamily="18" charset="0"/>
              </a:rPr>
              <a:t>G</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eneration </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RAG</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的三个基本步骤：</a:t>
            </a:r>
            <a:r>
              <a:rPr lang="en-US" altLang="zh-CN" sz="1400" dirty="0">
                <a:latin typeface="黑体" panose="02010609060101010101" pitchFamily="49" charset="-122"/>
                <a:ea typeface="黑体" panose="02010609060101010101" pitchFamily="49" charset="-122"/>
                <a:cs typeface="Times New Roman" panose="02020603050405020304" pitchFamily="18" charset="0"/>
              </a:rPr>
              <a:t>1</a:t>
            </a:r>
            <a:r>
              <a:rPr lang="zh-CN" altLang="en-US" sz="1400" dirty="0">
                <a:latin typeface="黑体" panose="02010609060101010101" pitchFamily="49" charset="-122"/>
                <a:ea typeface="黑体" panose="02010609060101010101" pitchFamily="49" charset="-122"/>
                <a:cs typeface="Times New Roman" panose="02020603050405020304" pitchFamily="18" charset="0"/>
              </a:rPr>
              <a:t>） 构建索引。将文档切分成片段，编码成向量，存储在向量数据库中。</a:t>
            </a:r>
            <a:r>
              <a:rPr lang="en-US" altLang="zh-CN" sz="1400" dirty="0">
                <a:latin typeface="黑体" panose="02010609060101010101" pitchFamily="49" charset="-122"/>
                <a:ea typeface="黑体" panose="02010609060101010101" pitchFamily="49" charset="-122"/>
                <a:cs typeface="Times New Roman" panose="02020603050405020304" pitchFamily="18" charset="0"/>
              </a:rPr>
              <a:t>2</a:t>
            </a:r>
            <a:r>
              <a:rPr lang="zh-CN" altLang="en-US" sz="1400" dirty="0">
                <a:latin typeface="黑体" panose="02010609060101010101" pitchFamily="49" charset="-122"/>
                <a:ea typeface="黑体" panose="02010609060101010101" pitchFamily="49" charset="-122"/>
                <a:cs typeface="Times New Roman" panose="02020603050405020304" pitchFamily="18" charset="0"/>
              </a:rPr>
              <a:t>）检索召回。基于语义近似检索召回最相关的 </a:t>
            </a:r>
            <a:r>
              <a:rPr lang="en-US" altLang="zh-CN" sz="1400" dirty="0">
                <a:latin typeface="黑体" panose="02010609060101010101" pitchFamily="49" charset="-122"/>
                <a:ea typeface="黑体" panose="02010609060101010101" pitchFamily="49" charset="-122"/>
                <a:cs typeface="Times New Roman" panose="02020603050405020304" pitchFamily="18" charset="0"/>
              </a:rPr>
              <a:t>Top</a:t>
            </a:r>
            <a:r>
              <a:rPr lang="zh-CN" altLang="en-US" sz="1400" dirty="0">
                <a:latin typeface="黑体" panose="02010609060101010101" pitchFamily="49" charset="-122"/>
                <a:ea typeface="黑体" panose="02010609060101010101" pitchFamily="49" charset="-122"/>
                <a:cs typeface="Times New Roman" panose="02020603050405020304" pitchFamily="18" charset="0"/>
              </a:rPr>
              <a:t> </a:t>
            </a:r>
            <a:r>
              <a:rPr lang="en-US" altLang="zh-CN" sz="1400" dirty="0">
                <a:latin typeface="黑体" panose="02010609060101010101" pitchFamily="49" charset="-122"/>
                <a:ea typeface="黑体" panose="02010609060101010101" pitchFamily="49" charset="-122"/>
                <a:cs typeface="Times New Roman" panose="02020603050405020304" pitchFamily="18" charset="0"/>
              </a:rPr>
              <a:t>K</a:t>
            </a:r>
            <a:r>
              <a:rPr lang="zh-CN" altLang="en-US" sz="1400" dirty="0">
                <a:latin typeface="黑体" panose="02010609060101010101" pitchFamily="49" charset="-122"/>
                <a:ea typeface="黑体" panose="02010609060101010101" pitchFamily="49" charset="-122"/>
                <a:cs typeface="Times New Roman" panose="02020603050405020304" pitchFamily="18" charset="0"/>
              </a:rPr>
              <a:t> 片段。</a:t>
            </a:r>
            <a:r>
              <a:rPr lang="en-US" altLang="zh-CN" sz="1400" dirty="0">
                <a:latin typeface="黑体" panose="02010609060101010101" pitchFamily="49" charset="-122"/>
                <a:ea typeface="黑体" panose="02010609060101010101" pitchFamily="49" charset="-122"/>
                <a:cs typeface="Times New Roman" panose="02020603050405020304" pitchFamily="18" charset="0"/>
              </a:rPr>
              <a:t>3</a:t>
            </a:r>
            <a:r>
              <a:rPr lang="zh-CN" altLang="en-US" sz="1400" dirty="0">
                <a:latin typeface="黑体" panose="02010609060101010101" pitchFamily="49" charset="-122"/>
                <a:ea typeface="黑体" panose="02010609060101010101" pitchFamily="49" charset="-122"/>
                <a:cs typeface="Times New Roman" panose="02020603050405020304" pitchFamily="18" charset="0"/>
              </a:rPr>
              <a:t>）生成。基于用户提问，上下文语境，检索召回的文档片段共同构成提示词交由 </a:t>
            </a:r>
            <a:r>
              <a:rPr lang="en-US" altLang="zh-CN" sz="1400" dirty="0">
                <a:latin typeface="黑体" panose="02010609060101010101" pitchFamily="49" charset="-122"/>
                <a:ea typeface="黑体" panose="02010609060101010101" pitchFamily="49" charset="-122"/>
                <a:cs typeface="Times New Roman" panose="02020603050405020304" pitchFamily="18" charset="0"/>
              </a:rPr>
              <a:t>LLM </a:t>
            </a:r>
            <a:r>
              <a:rPr lang="zh-CN" altLang="en-US" sz="1400" dirty="0">
                <a:latin typeface="黑体" panose="02010609060101010101" pitchFamily="49" charset="-122"/>
                <a:ea typeface="黑体" panose="02010609060101010101" pitchFamily="49" charset="-122"/>
                <a:cs typeface="Times New Roman" panose="02020603050405020304" pitchFamily="18" charset="0"/>
              </a:rPr>
              <a:t>进行内容生成。</a:t>
            </a:r>
            <a:endParaRPr lang="en-US" altLang="zh-CN" sz="14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3898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p:txBody>
          <a:bodyPr/>
          <a:lstStyle/>
          <a:p>
            <a:r>
              <a:rPr lang="zh-CN" altLang="en-US" dirty="0"/>
              <a:t>国内外研究现状</a:t>
            </a:r>
          </a:p>
        </p:txBody>
      </p:sp>
      <p:sp>
        <p:nvSpPr>
          <p:cNvPr id="5" name="灯片编号占位符 4">
            <a:extLst>
              <a:ext uri="{FF2B5EF4-FFF2-40B4-BE49-F238E27FC236}">
                <a16:creationId xmlns:a16="http://schemas.microsoft.com/office/drawing/2014/main" id="{E4D394D3-90D3-42B9-B8E4-56331BEDBAC9}"/>
              </a:ext>
            </a:extLst>
          </p:cNvPr>
          <p:cNvSpPr>
            <a:spLocks noGrp="1"/>
          </p:cNvSpPr>
          <p:nvPr>
            <p:ph type="sldNum" sz="quarter" idx="12"/>
          </p:nvPr>
        </p:nvSpPr>
        <p:spPr>
          <a:xfrm>
            <a:off x="8610600" y="6356350"/>
            <a:ext cx="2743200" cy="365125"/>
          </a:xfrm>
        </p:spPr>
        <p:txBody>
          <a:bodyPr/>
          <a:lstStyle/>
          <a:p>
            <a:r>
              <a:rPr kumimoji="1" lang="en-US" altLang="zh-CN" dirty="0"/>
              <a:t>Page</a:t>
            </a:r>
            <a:r>
              <a:rPr kumimoji="1" lang="zh-CN" altLang="en-US" dirty="0"/>
              <a:t> </a:t>
            </a:r>
            <a:fld id="{562DC770-FF79-6F43-8302-D9B49950C096}" type="slidenum">
              <a:rPr kumimoji="1" lang="zh-CN" altLang="en-US" smtClean="0"/>
              <a:pPr/>
              <a:t>7</a:t>
            </a:fld>
            <a:endParaRPr kumimoji="1" lang="zh-CN" altLang="en-US" dirty="0"/>
          </a:p>
        </p:txBody>
      </p:sp>
      <p:graphicFrame>
        <p:nvGraphicFramePr>
          <p:cNvPr id="15" name="表格 14">
            <a:extLst>
              <a:ext uri="{FF2B5EF4-FFF2-40B4-BE49-F238E27FC236}">
                <a16:creationId xmlns:a16="http://schemas.microsoft.com/office/drawing/2014/main" id="{97509B17-7DEC-8EAB-DF7F-5470FA083622}"/>
              </a:ext>
            </a:extLst>
          </p:cNvPr>
          <p:cNvGraphicFramePr>
            <a:graphicFrameLocks noGrp="1"/>
          </p:cNvGraphicFramePr>
          <p:nvPr>
            <p:extLst>
              <p:ext uri="{D42A27DB-BD31-4B8C-83A1-F6EECF244321}">
                <p14:modId xmlns:p14="http://schemas.microsoft.com/office/powerpoint/2010/main" val="1939402000"/>
              </p:ext>
            </p:extLst>
          </p:nvPr>
        </p:nvGraphicFramePr>
        <p:xfrm>
          <a:off x="368574" y="1405552"/>
          <a:ext cx="4523466" cy="3585865"/>
        </p:xfrm>
        <a:graphic>
          <a:graphicData uri="http://schemas.openxmlformats.org/drawingml/2006/table">
            <a:tbl>
              <a:tblPr firstRow="1" firstCol="1" bandRow="1">
                <a:tableStyleId>{9D7B26C5-4107-4FEC-AEDC-1716B250A1EF}</a:tableStyleId>
              </a:tblPr>
              <a:tblGrid>
                <a:gridCol w="811314">
                  <a:extLst>
                    <a:ext uri="{9D8B030D-6E8A-4147-A177-3AD203B41FA5}">
                      <a16:colId xmlns:a16="http://schemas.microsoft.com/office/drawing/2014/main" val="3061898387"/>
                    </a:ext>
                  </a:extLst>
                </a:gridCol>
                <a:gridCol w="1673272">
                  <a:extLst>
                    <a:ext uri="{9D8B030D-6E8A-4147-A177-3AD203B41FA5}">
                      <a16:colId xmlns:a16="http://schemas.microsoft.com/office/drawing/2014/main" val="1030651790"/>
                    </a:ext>
                  </a:extLst>
                </a:gridCol>
                <a:gridCol w="2038880">
                  <a:extLst>
                    <a:ext uri="{9D8B030D-6E8A-4147-A177-3AD203B41FA5}">
                      <a16:colId xmlns:a16="http://schemas.microsoft.com/office/drawing/2014/main" val="1595257369"/>
                    </a:ext>
                  </a:extLst>
                </a:gridCol>
              </a:tblGrid>
              <a:tr h="402980">
                <a:tc>
                  <a:txBody>
                    <a:bodyPr/>
                    <a:lstStyle/>
                    <a:p>
                      <a:pPr marL="0" indent="0" algn="ctr" defTabSz="914400" rtl="0" eaLnBrk="1" latinLnBrk="0" hangingPunct="1">
                        <a:lnSpc>
                          <a:spcPct val="100000"/>
                        </a:lnSpc>
                        <a:spcBef>
                          <a:spcPts val="600"/>
                        </a:spcBef>
                        <a:spcAft>
                          <a:spcPts val="600"/>
                        </a:spcAft>
                      </a:pPr>
                      <a:r>
                        <a:rPr lang="zh-CN" altLang="en-US" sz="900" b="1" kern="100" dirty="0">
                          <a:solidFill>
                            <a:schemeClr val="dk1"/>
                          </a:solidFill>
                          <a:effectLst/>
                          <a:latin typeface="+mn-lt"/>
                          <a:ea typeface="+mn-ea"/>
                          <a:cs typeface="+mn-cs"/>
                        </a:rPr>
                        <a:t>特征比较</a:t>
                      </a:r>
                    </a:p>
                  </a:txBody>
                  <a:tcPr marL="81570" marR="81570" marT="37648" marB="37648" anchor="ctr"/>
                </a:tc>
                <a:tc>
                  <a:txBody>
                    <a:bodyPr/>
                    <a:lstStyle/>
                    <a:p>
                      <a:pPr marL="0" indent="0" algn="ctr" defTabSz="914400" rtl="0" eaLnBrk="1" latinLnBrk="0" hangingPunct="1">
                        <a:lnSpc>
                          <a:spcPct val="100000"/>
                        </a:lnSpc>
                        <a:spcBef>
                          <a:spcPts val="600"/>
                        </a:spcBef>
                        <a:spcAft>
                          <a:spcPts val="600"/>
                        </a:spcAft>
                      </a:pPr>
                      <a:r>
                        <a:rPr lang="en-US" sz="900" b="1" kern="100" dirty="0">
                          <a:solidFill>
                            <a:schemeClr val="dk1"/>
                          </a:solidFill>
                          <a:effectLst/>
                          <a:latin typeface="+mn-lt"/>
                          <a:ea typeface="+mn-ea"/>
                          <a:cs typeface="+mn-cs"/>
                        </a:rPr>
                        <a:t>RAG</a:t>
                      </a:r>
                      <a:endParaRPr lang="zh-CN" altLang="en-US" sz="900" b="1" kern="100" dirty="0">
                        <a:solidFill>
                          <a:schemeClr val="dk1"/>
                        </a:solidFill>
                        <a:effectLst/>
                        <a:latin typeface="+mn-lt"/>
                        <a:ea typeface="+mn-ea"/>
                        <a:cs typeface="+mn-cs"/>
                      </a:endParaRPr>
                    </a:p>
                  </a:txBody>
                  <a:tcPr marL="81570" marR="81570" marT="37648" marB="37648" anchor="ctr"/>
                </a:tc>
                <a:tc>
                  <a:txBody>
                    <a:bodyPr/>
                    <a:lstStyle/>
                    <a:p>
                      <a:pPr marL="0" indent="0" algn="ctr" defTabSz="914400" rtl="0" eaLnBrk="1" latinLnBrk="0" hangingPunct="1">
                        <a:lnSpc>
                          <a:spcPct val="100000"/>
                        </a:lnSpc>
                        <a:spcBef>
                          <a:spcPts val="600"/>
                        </a:spcBef>
                        <a:spcAft>
                          <a:spcPts val="600"/>
                        </a:spcAft>
                      </a:pPr>
                      <a:r>
                        <a:rPr lang="zh-CN" altLang="en-US" sz="900" b="1" kern="100" dirty="0">
                          <a:solidFill>
                            <a:schemeClr val="dk1"/>
                          </a:solidFill>
                          <a:effectLst/>
                          <a:latin typeface="+mn-lt"/>
                          <a:ea typeface="+mn-ea"/>
                          <a:cs typeface="+mn-cs"/>
                        </a:rPr>
                        <a:t>微调</a:t>
                      </a:r>
                      <a:r>
                        <a:rPr lang="en-US" sz="900" b="1" kern="100" dirty="0">
                          <a:solidFill>
                            <a:schemeClr val="dk1"/>
                          </a:solidFill>
                          <a:effectLst/>
                          <a:latin typeface="+mn-lt"/>
                          <a:ea typeface="+mn-ea"/>
                          <a:cs typeface="+mn-cs"/>
                        </a:rPr>
                        <a:t> (Fine-Tuning)</a:t>
                      </a:r>
                      <a:endParaRPr lang="zh-CN" altLang="en-US" sz="900" b="1" kern="100" dirty="0">
                        <a:solidFill>
                          <a:schemeClr val="dk1"/>
                        </a:solidFill>
                        <a:effectLst/>
                        <a:latin typeface="+mn-lt"/>
                        <a:ea typeface="+mn-ea"/>
                        <a:cs typeface="+mn-cs"/>
                      </a:endParaRPr>
                    </a:p>
                  </a:txBody>
                  <a:tcPr marL="81570" marR="81570" marT="37648" marB="37648" anchor="ctr"/>
                </a:tc>
                <a:extLst>
                  <a:ext uri="{0D108BD9-81ED-4DB2-BD59-A6C34878D82A}">
                    <a16:rowId xmlns:a16="http://schemas.microsoft.com/office/drawing/2014/main" val="3363603980"/>
                  </a:ext>
                </a:extLst>
              </a:tr>
              <a:tr h="343947">
                <a:tc>
                  <a:txBody>
                    <a:bodyPr/>
                    <a:lstStyle/>
                    <a:p>
                      <a:pPr marL="0" indent="0" algn="ctr" defTabSz="914400" rtl="0" eaLnBrk="1" latinLnBrk="0" hangingPunct="1">
                        <a:lnSpc>
                          <a:spcPct val="100000"/>
                        </a:lnSpc>
                        <a:spcBef>
                          <a:spcPts val="600"/>
                        </a:spcBef>
                        <a:spcAft>
                          <a:spcPts val="600"/>
                        </a:spcAft>
                      </a:pPr>
                      <a:r>
                        <a:rPr lang="zh-CN" altLang="en-US" sz="900" kern="100" dirty="0">
                          <a:solidFill>
                            <a:schemeClr val="dk1"/>
                          </a:solidFill>
                          <a:effectLst/>
                        </a:rPr>
                        <a:t>知识更新</a:t>
                      </a:r>
                      <a:endParaRPr lang="zh-CN" altLang="en-US" sz="900" kern="100" dirty="0">
                        <a:solidFill>
                          <a:schemeClr val="dk1"/>
                        </a:solidFill>
                        <a:effectLst/>
                        <a:latin typeface="+mn-lt"/>
                        <a:ea typeface="+mn-ea"/>
                        <a:cs typeface="+mn-cs"/>
                      </a:endParaRPr>
                    </a:p>
                  </a:txBody>
                  <a:tcPr marL="81570" marR="81570" marT="37648" marB="37648" anchor="ctr"/>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直接更新检索知识库确保信息保持最新，无需频繁重新训练，非常适用于动态数据环境。</a:t>
                      </a:r>
                      <a:endParaRPr lang="zh-CN" altLang="en-US" sz="600" kern="100" dirty="0">
                        <a:solidFill>
                          <a:schemeClr val="dk1"/>
                        </a:solidFill>
                        <a:effectLst/>
                        <a:latin typeface="+mn-lt"/>
                        <a:ea typeface="+mn-ea"/>
                        <a:cs typeface="+mn-cs"/>
                      </a:endParaRPr>
                    </a:p>
                  </a:txBody>
                  <a:tcPr marL="81570" marR="81570" marT="37648" marB="37648"/>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存储静态数据，需要重新训练来更新知识和数据。</a:t>
                      </a:r>
                      <a:endParaRPr lang="zh-CN" altLang="en-US" sz="600" kern="100" dirty="0">
                        <a:solidFill>
                          <a:schemeClr val="dk1"/>
                        </a:solidFill>
                        <a:effectLst/>
                        <a:latin typeface="+mn-lt"/>
                        <a:ea typeface="+mn-ea"/>
                        <a:cs typeface="+mn-cs"/>
                      </a:endParaRPr>
                    </a:p>
                  </a:txBody>
                  <a:tcPr marL="81570" marR="81570" marT="37648" marB="37648"/>
                </a:tc>
                <a:extLst>
                  <a:ext uri="{0D108BD9-81ED-4DB2-BD59-A6C34878D82A}">
                    <a16:rowId xmlns:a16="http://schemas.microsoft.com/office/drawing/2014/main" val="2099174855"/>
                  </a:ext>
                </a:extLst>
              </a:tr>
              <a:tr h="436881">
                <a:tc>
                  <a:txBody>
                    <a:bodyPr/>
                    <a:lstStyle/>
                    <a:p>
                      <a:pPr marL="0" indent="0" algn="ctr" defTabSz="914400" rtl="0" eaLnBrk="1" latinLnBrk="0" hangingPunct="1">
                        <a:lnSpc>
                          <a:spcPct val="100000"/>
                        </a:lnSpc>
                        <a:spcBef>
                          <a:spcPts val="600"/>
                        </a:spcBef>
                        <a:spcAft>
                          <a:spcPts val="600"/>
                        </a:spcAft>
                      </a:pPr>
                      <a:r>
                        <a:rPr lang="zh-CN" altLang="en-US" sz="900" kern="100" dirty="0">
                          <a:solidFill>
                            <a:schemeClr val="dk1"/>
                          </a:solidFill>
                          <a:effectLst/>
                        </a:rPr>
                        <a:t>外部知识</a:t>
                      </a:r>
                      <a:endParaRPr lang="zh-CN" altLang="en-US" sz="900" kern="100" dirty="0">
                        <a:solidFill>
                          <a:schemeClr val="dk1"/>
                        </a:solidFill>
                        <a:effectLst/>
                        <a:latin typeface="+mn-lt"/>
                        <a:ea typeface="+mn-ea"/>
                        <a:cs typeface="+mn-cs"/>
                      </a:endParaRPr>
                    </a:p>
                  </a:txBody>
                  <a:tcPr marL="81570" marR="81570" marT="37648" marB="37648" anchor="ctr"/>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擅长利用外部资源，特别适合访问文档或其他结构化</a:t>
                      </a:r>
                      <a:r>
                        <a:rPr lang="en-US" sz="600" kern="100" dirty="0">
                          <a:solidFill>
                            <a:schemeClr val="dk1"/>
                          </a:solidFill>
                          <a:effectLst/>
                        </a:rPr>
                        <a:t>/</a:t>
                      </a:r>
                      <a:r>
                        <a:rPr lang="zh-CN" altLang="en-US" sz="600" kern="100" dirty="0">
                          <a:solidFill>
                            <a:schemeClr val="dk1"/>
                          </a:solidFill>
                          <a:effectLst/>
                        </a:rPr>
                        <a:t>非结构化数据库。</a:t>
                      </a:r>
                      <a:endParaRPr lang="zh-CN" altLang="en-US" sz="600" kern="100" dirty="0">
                        <a:solidFill>
                          <a:schemeClr val="dk1"/>
                        </a:solidFill>
                        <a:effectLst/>
                        <a:latin typeface="+mn-lt"/>
                        <a:ea typeface="+mn-ea"/>
                        <a:cs typeface="+mn-cs"/>
                      </a:endParaRPr>
                    </a:p>
                  </a:txBody>
                  <a:tcPr marL="81570" marR="81570" marT="37648" marB="37648"/>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可以利用对齐外部知识以增强语言模型，但对于频繁变化的数据来源可能不太实用。</a:t>
                      </a:r>
                      <a:endParaRPr lang="zh-CN" altLang="en-US" sz="600" kern="100" dirty="0">
                        <a:solidFill>
                          <a:schemeClr val="dk1"/>
                        </a:solidFill>
                        <a:effectLst/>
                        <a:latin typeface="+mn-lt"/>
                        <a:ea typeface="+mn-ea"/>
                        <a:cs typeface="+mn-cs"/>
                      </a:endParaRPr>
                    </a:p>
                  </a:txBody>
                  <a:tcPr marL="81570" marR="81570" marT="37648" marB="37648"/>
                </a:tc>
                <a:extLst>
                  <a:ext uri="{0D108BD9-81ED-4DB2-BD59-A6C34878D82A}">
                    <a16:rowId xmlns:a16="http://schemas.microsoft.com/office/drawing/2014/main" val="2019576918"/>
                  </a:ext>
                </a:extLst>
              </a:tr>
              <a:tr h="315697">
                <a:tc>
                  <a:txBody>
                    <a:bodyPr/>
                    <a:lstStyle/>
                    <a:p>
                      <a:pPr marL="0" indent="0" algn="ctr" defTabSz="914400" rtl="0" eaLnBrk="1" latinLnBrk="0" hangingPunct="1">
                        <a:lnSpc>
                          <a:spcPct val="100000"/>
                        </a:lnSpc>
                        <a:spcBef>
                          <a:spcPts val="600"/>
                        </a:spcBef>
                        <a:spcAft>
                          <a:spcPts val="600"/>
                        </a:spcAft>
                      </a:pPr>
                      <a:r>
                        <a:rPr lang="zh-CN" altLang="en-US" sz="900" kern="100" dirty="0">
                          <a:solidFill>
                            <a:schemeClr val="dk1"/>
                          </a:solidFill>
                          <a:effectLst/>
                        </a:rPr>
                        <a:t>数据处理</a:t>
                      </a:r>
                      <a:endParaRPr lang="zh-CN" altLang="en-US" sz="900" kern="100" dirty="0">
                        <a:solidFill>
                          <a:schemeClr val="dk1"/>
                        </a:solidFill>
                        <a:effectLst/>
                        <a:latin typeface="+mn-lt"/>
                        <a:ea typeface="+mn-ea"/>
                        <a:cs typeface="+mn-cs"/>
                      </a:endParaRPr>
                    </a:p>
                  </a:txBody>
                  <a:tcPr marL="81570" marR="81570" marT="37648" marB="37648" anchor="ctr"/>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涉及最小化数据处理和处理。</a:t>
                      </a:r>
                      <a:endParaRPr lang="zh-CN" altLang="en-US" sz="600" kern="100" dirty="0">
                        <a:solidFill>
                          <a:schemeClr val="dk1"/>
                        </a:solidFill>
                        <a:effectLst/>
                        <a:latin typeface="+mn-lt"/>
                        <a:ea typeface="+mn-ea"/>
                        <a:cs typeface="+mn-cs"/>
                      </a:endParaRPr>
                    </a:p>
                  </a:txBody>
                  <a:tcPr marL="81570" marR="81570" marT="37648" marB="37648"/>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依赖于高质量数据集的创建，限制数据集可能不会导致显著性能改进。</a:t>
                      </a:r>
                      <a:endParaRPr lang="zh-CN" altLang="en-US" sz="600" kern="100" dirty="0">
                        <a:solidFill>
                          <a:schemeClr val="dk1"/>
                        </a:solidFill>
                        <a:effectLst/>
                        <a:latin typeface="+mn-lt"/>
                        <a:ea typeface="+mn-ea"/>
                        <a:cs typeface="+mn-cs"/>
                      </a:endParaRPr>
                    </a:p>
                  </a:txBody>
                  <a:tcPr marL="81570" marR="81570" marT="37648" marB="37648"/>
                </a:tc>
                <a:extLst>
                  <a:ext uri="{0D108BD9-81ED-4DB2-BD59-A6C34878D82A}">
                    <a16:rowId xmlns:a16="http://schemas.microsoft.com/office/drawing/2014/main" val="2389432145"/>
                  </a:ext>
                </a:extLst>
              </a:tr>
              <a:tr h="339862">
                <a:tc>
                  <a:txBody>
                    <a:bodyPr/>
                    <a:lstStyle/>
                    <a:p>
                      <a:pPr marL="0" indent="0" algn="ctr" defTabSz="914400" rtl="0" eaLnBrk="1" latinLnBrk="0" hangingPunct="1">
                        <a:lnSpc>
                          <a:spcPct val="100000"/>
                        </a:lnSpc>
                        <a:spcBef>
                          <a:spcPts val="600"/>
                        </a:spcBef>
                        <a:spcAft>
                          <a:spcPts val="600"/>
                        </a:spcAft>
                      </a:pPr>
                      <a:r>
                        <a:rPr lang="zh-CN" altLang="en-US" sz="900" kern="100" dirty="0">
                          <a:solidFill>
                            <a:schemeClr val="dk1"/>
                          </a:solidFill>
                          <a:effectLst/>
                        </a:rPr>
                        <a:t>模型定制</a:t>
                      </a:r>
                      <a:endParaRPr lang="zh-CN" altLang="en-US" sz="900" kern="100" dirty="0">
                        <a:solidFill>
                          <a:schemeClr val="dk1"/>
                        </a:solidFill>
                        <a:effectLst/>
                        <a:latin typeface="+mn-lt"/>
                        <a:ea typeface="+mn-ea"/>
                        <a:cs typeface="+mn-cs"/>
                      </a:endParaRPr>
                    </a:p>
                  </a:txBody>
                  <a:tcPr marL="81570" marR="81570" marT="37648" marB="37648" anchor="ctr"/>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侧重于信息检索和整合外部知识，但可能无法完全定制模型行为或写作风格。</a:t>
                      </a:r>
                      <a:endParaRPr lang="zh-CN" altLang="en-US" sz="600" kern="100" dirty="0">
                        <a:solidFill>
                          <a:schemeClr val="dk1"/>
                        </a:solidFill>
                        <a:effectLst/>
                        <a:latin typeface="+mn-lt"/>
                        <a:ea typeface="+mn-ea"/>
                        <a:cs typeface="+mn-cs"/>
                      </a:endParaRPr>
                    </a:p>
                  </a:txBody>
                  <a:tcPr marL="81570" marR="81570" marT="37648" marB="37648"/>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允许调整大型语言模型的行为，写作风格，或特定知识处理，基于特定的语气或术语。</a:t>
                      </a:r>
                      <a:endParaRPr lang="zh-CN" altLang="en-US" sz="600" kern="100" dirty="0">
                        <a:solidFill>
                          <a:schemeClr val="dk1"/>
                        </a:solidFill>
                        <a:effectLst/>
                        <a:latin typeface="+mn-lt"/>
                        <a:ea typeface="+mn-ea"/>
                        <a:cs typeface="+mn-cs"/>
                      </a:endParaRPr>
                    </a:p>
                  </a:txBody>
                  <a:tcPr marL="81570" marR="81570" marT="37648" marB="37648"/>
                </a:tc>
                <a:extLst>
                  <a:ext uri="{0D108BD9-81ED-4DB2-BD59-A6C34878D82A}">
                    <a16:rowId xmlns:a16="http://schemas.microsoft.com/office/drawing/2014/main" val="1944479636"/>
                  </a:ext>
                </a:extLst>
              </a:tr>
              <a:tr h="328279">
                <a:tc>
                  <a:txBody>
                    <a:bodyPr/>
                    <a:lstStyle/>
                    <a:p>
                      <a:pPr marL="0" indent="0" algn="ctr" defTabSz="914400" rtl="0" eaLnBrk="1" latinLnBrk="0" hangingPunct="1">
                        <a:lnSpc>
                          <a:spcPct val="100000"/>
                        </a:lnSpc>
                        <a:spcBef>
                          <a:spcPts val="600"/>
                        </a:spcBef>
                        <a:spcAft>
                          <a:spcPts val="600"/>
                        </a:spcAft>
                      </a:pPr>
                      <a:r>
                        <a:rPr lang="zh-CN" altLang="en-US" sz="900" kern="100" dirty="0">
                          <a:solidFill>
                            <a:schemeClr val="dk1"/>
                          </a:solidFill>
                          <a:effectLst/>
                        </a:rPr>
                        <a:t>可解释性</a:t>
                      </a:r>
                      <a:endParaRPr lang="zh-CN" altLang="en-US" sz="900" kern="100" dirty="0">
                        <a:solidFill>
                          <a:schemeClr val="dk1"/>
                        </a:solidFill>
                        <a:effectLst/>
                        <a:latin typeface="+mn-lt"/>
                        <a:ea typeface="+mn-ea"/>
                        <a:cs typeface="+mn-cs"/>
                      </a:endParaRPr>
                    </a:p>
                  </a:txBody>
                  <a:tcPr marL="81570" marR="81570" marT="37648" marB="37648" anchor="ctr"/>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响应可以追溯到特定数据源，提供更高的可解释性和可追踪性。</a:t>
                      </a:r>
                      <a:endParaRPr lang="zh-CN" altLang="en-US" sz="600" kern="100" dirty="0">
                        <a:solidFill>
                          <a:schemeClr val="dk1"/>
                        </a:solidFill>
                        <a:effectLst/>
                        <a:latin typeface="+mn-lt"/>
                        <a:ea typeface="+mn-ea"/>
                        <a:cs typeface="+mn-cs"/>
                      </a:endParaRPr>
                    </a:p>
                  </a:txBody>
                  <a:tcPr marL="81570" marR="81570" marT="37648" marB="37648"/>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类似于黑箱，不总是清楚模型作出决定的原因，导致相对较低的可解释性。</a:t>
                      </a:r>
                      <a:endParaRPr lang="zh-CN" altLang="en-US" sz="600" kern="100" dirty="0">
                        <a:solidFill>
                          <a:schemeClr val="dk1"/>
                        </a:solidFill>
                        <a:effectLst/>
                        <a:latin typeface="+mn-lt"/>
                        <a:ea typeface="+mn-ea"/>
                        <a:cs typeface="+mn-cs"/>
                      </a:endParaRPr>
                    </a:p>
                  </a:txBody>
                  <a:tcPr marL="81570" marR="81570" marT="37648" marB="37648"/>
                </a:tc>
                <a:extLst>
                  <a:ext uri="{0D108BD9-81ED-4DB2-BD59-A6C34878D82A}">
                    <a16:rowId xmlns:a16="http://schemas.microsoft.com/office/drawing/2014/main" val="2868377038"/>
                  </a:ext>
                </a:extLst>
              </a:tr>
              <a:tr h="391050">
                <a:tc>
                  <a:txBody>
                    <a:bodyPr/>
                    <a:lstStyle/>
                    <a:p>
                      <a:pPr marL="0" indent="0" algn="ctr" defTabSz="914400" rtl="0" eaLnBrk="1" latinLnBrk="0" hangingPunct="1">
                        <a:lnSpc>
                          <a:spcPct val="100000"/>
                        </a:lnSpc>
                        <a:spcBef>
                          <a:spcPts val="600"/>
                        </a:spcBef>
                        <a:spcAft>
                          <a:spcPts val="600"/>
                        </a:spcAft>
                      </a:pPr>
                      <a:r>
                        <a:rPr lang="zh-CN" altLang="en-US" sz="900" kern="100" dirty="0">
                          <a:solidFill>
                            <a:schemeClr val="dk1"/>
                          </a:solidFill>
                          <a:effectLst/>
                        </a:rPr>
                        <a:t>计算资源</a:t>
                      </a:r>
                      <a:endParaRPr lang="zh-CN" altLang="en-US" sz="900" kern="100" dirty="0">
                        <a:solidFill>
                          <a:schemeClr val="dk1"/>
                        </a:solidFill>
                        <a:effectLst/>
                        <a:latin typeface="+mn-lt"/>
                        <a:ea typeface="+mn-ea"/>
                        <a:cs typeface="+mn-cs"/>
                      </a:endParaRPr>
                    </a:p>
                  </a:txBody>
                  <a:tcPr marL="81570" marR="81570" marT="37648" marB="37648" anchor="ctr"/>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依赖于计算资源以支持后检索策略和技术以及相关数据库。还需要维护外部数据源集成和更新。</a:t>
                      </a:r>
                      <a:endParaRPr lang="zh-CN" altLang="en-US" sz="600" kern="100" dirty="0">
                        <a:solidFill>
                          <a:schemeClr val="dk1"/>
                        </a:solidFill>
                        <a:effectLst/>
                        <a:latin typeface="+mn-lt"/>
                        <a:ea typeface="+mn-ea"/>
                        <a:cs typeface="+mn-cs"/>
                      </a:endParaRPr>
                    </a:p>
                  </a:txBody>
                  <a:tcPr marL="81570" marR="81570" marT="37648" marB="37648"/>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需要准备和定义高质量训练数据集，精细调整目标，提供相应的计算资源支持。</a:t>
                      </a:r>
                      <a:endParaRPr lang="zh-CN" altLang="en-US" sz="600" kern="100" dirty="0">
                        <a:solidFill>
                          <a:schemeClr val="dk1"/>
                        </a:solidFill>
                        <a:effectLst/>
                        <a:latin typeface="+mn-lt"/>
                        <a:ea typeface="+mn-ea"/>
                        <a:cs typeface="+mn-cs"/>
                      </a:endParaRPr>
                    </a:p>
                  </a:txBody>
                  <a:tcPr marL="81570" marR="81570" marT="37648" marB="37648"/>
                </a:tc>
                <a:extLst>
                  <a:ext uri="{0D108BD9-81ED-4DB2-BD59-A6C34878D82A}">
                    <a16:rowId xmlns:a16="http://schemas.microsoft.com/office/drawing/2014/main" val="1551761130"/>
                  </a:ext>
                </a:extLst>
              </a:tr>
              <a:tr h="268160">
                <a:tc>
                  <a:txBody>
                    <a:bodyPr/>
                    <a:lstStyle/>
                    <a:p>
                      <a:pPr marL="0" indent="0" algn="ctr" defTabSz="914400" rtl="0" eaLnBrk="1" latinLnBrk="0" hangingPunct="1">
                        <a:lnSpc>
                          <a:spcPct val="100000"/>
                        </a:lnSpc>
                        <a:spcBef>
                          <a:spcPts val="600"/>
                        </a:spcBef>
                        <a:spcAft>
                          <a:spcPts val="600"/>
                        </a:spcAft>
                      </a:pPr>
                      <a:r>
                        <a:rPr lang="zh-CN" altLang="en-US" sz="900" kern="100" dirty="0">
                          <a:solidFill>
                            <a:schemeClr val="dk1"/>
                          </a:solidFill>
                          <a:effectLst/>
                        </a:rPr>
                        <a:t>延迟要求</a:t>
                      </a:r>
                      <a:endParaRPr lang="zh-CN" altLang="en-US" sz="900" kern="100" dirty="0">
                        <a:solidFill>
                          <a:schemeClr val="dk1"/>
                        </a:solidFill>
                        <a:effectLst/>
                        <a:latin typeface="+mn-lt"/>
                        <a:ea typeface="+mn-ea"/>
                        <a:cs typeface="+mn-cs"/>
                      </a:endParaRPr>
                    </a:p>
                  </a:txBody>
                  <a:tcPr marL="81570" marR="81570" marT="37648" marB="37648" anchor="ctr"/>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涉及数据检索，可能导致更高的延迟。</a:t>
                      </a:r>
                      <a:endParaRPr lang="zh-CN" altLang="en-US" sz="600" kern="100" dirty="0">
                        <a:solidFill>
                          <a:schemeClr val="dk1"/>
                        </a:solidFill>
                        <a:effectLst/>
                        <a:latin typeface="+mn-lt"/>
                        <a:ea typeface="+mn-ea"/>
                        <a:cs typeface="+mn-cs"/>
                      </a:endParaRPr>
                    </a:p>
                  </a:txBody>
                  <a:tcPr marL="81570" marR="81570" marT="37648" marB="37648"/>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经过微调的大型语言模型可以在没有检索的情况下响应。</a:t>
                      </a:r>
                      <a:endParaRPr lang="zh-CN" altLang="en-US" sz="600" kern="100" dirty="0">
                        <a:solidFill>
                          <a:schemeClr val="dk1"/>
                        </a:solidFill>
                        <a:effectLst/>
                        <a:latin typeface="+mn-lt"/>
                        <a:ea typeface="+mn-ea"/>
                        <a:cs typeface="+mn-cs"/>
                      </a:endParaRPr>
                    </a:p>
                  </a:txBody>
                  <a:tcPr marL="81570" marR="81570" marT="37648" marB="37648"/>
                </a:tc>
                <a:extLst>
                  <a:ext uri="{0D108BD9-81ED-4DB2-BD59-A6C34878D82A}">
                    <a16:rowId xmlns:a16="http://schemas.microsoft.com/office/drawing/2014/main" val="1470192838"/>
                  </a:ext>
                </a:extLst>
              </a:tr>
              <a:tr h="322128">
                <a:tc>
                  <a:txBody>
                    <a:bodyPr/>
                    <a:lstStyle/>
                    <a:p>
                      <a:pPr marL="0" indent="0" algn="ctr" defTabSz="914400" rtl="0" eaLnBrk="1" latinLnBrk="0" hangingPunct="1">
                        <a:lnSpc>
                          <a:spcPct val="100000"/>
                        </a:lnSpc>
                        <a:spcBef>
                          <a:spcPts val="600"/>
                        </a:spcBef>
                        <a:spcAft>
                          <a:spcPts val="600"/>
                        </a:spcAft>
                      </a:pPr>
                      <a:r>
                        <a:rPr lang="zh-CN" altLang="en-US" sz="900" kern="100" dirty="0">
                          <a:solidFill>
                            <a:schemeClr val="dk1"/>
                          </a:solidFill>
                          <a:effectLst/>
                        </a:rPr>
                        <a:t>减少幻觉</a:t>
                      </a:r>
                      <a:endParaRPr lang="zh-CN" altLang="en-US" sz="900" kern="100" dirty="0">
                        <a:solidFill>
                          <a:schemeClr val="dk1"/>
                        </a:solidFill>
                        <a:effectLst/>
                        <a:latin typeface="+mn-lt"/>
                        <a:ea typeface="+mn-ea"/>
                        <a:cs typeface="+mn-cs"/>
                      </a:endParaRPr>
                    </a:p>
                  </a:txBody>
                  <a:tcPr marL="81570" marR="81570" marT="37648" marB="37648" anchor="ctr"/>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因为每个答案都是基于检索到的证据，所以本质上不太可能出现幻觉。</a:t>
                      </a:r>
                      <a:endParaRPr lang="zh-CN" altLang="en-US" sz="600" kern="100" dirty="0">
                        <a:solidFill>
                          <a:schemeClr val="dk1"/>
                        </a:solidFill>
                        <a:effectLst/>
                        <a:latin typeface="+mn-lt"/>
                        <a:ea typeface="+mn-ea"/>
                        <a:cs typeface="+mn-cs"/>
                      </a:endParaRPr>
                    </a:p>
                  </a:txBody>
                  <a:tcPr marL="81570" marR="81570" marT="37648" marB="37648"/>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通过在特定领域数据上训练模型可以帮助减少幻觉，但面对不熟悉的输入仍可能表现出幻觉。</a:t>
                      </a:r>
                      <a:endParaRPr lang="zh-CN" altLang="en-US" sz="600" kern="100" dirty="0">
                        <a:solidFill>
                          <a:schemeClr val="dk1"/>
                        </a:solidFill>
                        <a:effectLst/>
                        <a:latin typeface="+mn-lt"/>
                        <a:ea typeface="+mn-ea"/>
                        <a:cs typeface="+mn-cs"/>
                      </a:endParaRPr>
                    </a:p>
                  </a:txBody>
                  <a:tcPr marL="81570" marR="81570" marT="37648" marB="37648"/>
                </a:tc>
                <a:extLst>
                  <a:ext uri="{0D108BD9-81ED-4DB2-BD59-A6C34878D82A}">
                    <a16:rowId xmlns:a16="http://schemas.microsoft.com/office/drawing/2014/main" val="2693570881"/>
                  </a:ext>
                </a:extLst>
              </a:tr>
              <a:tr h="436881">
                <a:tc>
                  <a:txBody>
                    <a:bodyPr/>
                    <a:lstStyle/>
                    <a:p>
                      <a:pPr marL="0" indent="0" algn="ctr" defTabSz="914400" rtl="0" eaLnBrk="1" latinLnBrk="0" hangingPunct="1">
                        <a:lnSpc>
                          <a:spcPct val="100000"/>
                        </a:lnSpc>
                        <a:spcBef>
                          <a:spcPts val="600"/>
                        </a:spcBef>
                        <a:spcAft>
                          <a:spcPts val="600"/>
                        </a:spcAft>
                      </a:pPr>
                      <a:r>
                        <a:rPr lang="zh-CN" altLang="en-US" sz="900" kern="100" dirty="0">
                          <a:solidFill>
                            <a:schemeClr val="dk1"/>
                          </a:solidFill>
                          <a:effectLst/>
                        </a:rPr>
                        <a:t>伦理和隐私问题</a:t>
                      </a:r>
                      <a:endParaRPr lang="zh-CN" altLang="en-US" sz="900" kern="100" dirty="0">
                        <a:solidFill>
                          <a:schemeClr val="dk1"/>
                        </a:solidFill>
                        <a:effectLst/>
                        <a:latin typeface="+mn-lt"/>
                        <a:ea typeface="+mn-ea"/>
                        <a:cs typeface="+mn-cs"/>
                      </a:endParaRPr>
                    </a:p>
                  </a:txBody>
                  <a:tcPr marL="81570" marR="81570" marT="37648" marB="37648" anchor="ctr"/>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从外部数据库存储和检索文本引起的伦理和隐私问题。</a:t>
                      </a:r>
                      <a:endParaRPr lang="zh-CN" altLang="en-US" sz="600" kern="100" dirty="0">
                        <a:solidFill>
                          <a:schemeClr val="dk1"/>
                        </a:solidFill>
                        <a:effectLst/>
                        <a:latin typeface="+mn-lt"/>
                        <a:ea typeface="+mn-ea"/>
                        <a:cs typeface="+mn-cs"/>
                      </a:endParaRPr>
                    </a:p>
                  </a:txBody>
                  <a:tcPr marL="81570" marR="81570" marT="37648" marB="37648"/>
                </a:tc>
                <a:tc>
                  <a:txBody>
                    <a:bodyPr/>
                    <a:lstStyle/>
                    <a:p>
                      <a:pPr marL="0" indent="0" algn="l" defTabSz="914400" rtl="0" eaLnBrk="1" latinLnBrk="0" hangingPunct="1">
                        <a:lnSpc>
                          <a:spcPct val="100000"/>
                        </a:lnSpc>
                        <a:spcBef>
                          <a:spcPts val="600"/>
                        </a:spcBef>
                        <a:spcAft>
                          <a:spcPts val="600"/>
                        </a:spcAft>
                      </a:pPr>
                      <a:r>
                        <a:rPr lang="zh-CN" altLang="en-US" sz="600" kern="100" dirty="0">
                          <a:solidFill>
                            <a:schemeClr val="dk1"/>
                          </a:solidFill>
                          <a:effectLst/>
                        </a:rPr>
                        <a:t>可能由于在训练数据中包含敏感内容而引起伦理和隐私问题。</a:t>
                      </a:r>
                      <a:endParaRPr lang="zh-CN" altLang="en-US" sz="600" kern="100" dirty="0">
                        <a:solidFill>
                          <a:schemeClr val="dk1"/>
                        </a:solidFill>
                        <a:effectLst/>
                        <a:latin typeface="+mn-lt"/>
                        <a:ea typeface="+mn-ea"/>
                        <a:cs typeface="+mn-cs"/>
                      </a:endParaRPr>
                    </a:p>
                  </a:txBody>
                  <a:tcPr marL="81570" marR="81570" marT="37648" marB="37648"/>
                </a:tc>
                <a:extLst>
                  <a:ext uri="{0D108BD9-81ED-4DB2-BD59-A6C34878D82A}">
                    <a16:rowId xmlns:a16="http://schemas.microsoft.com/office/drawing/2014/main" val="1586994035"/>
                  </a:ext>
                </a:extLst>
              </a:tr>
            </a:tbl>
          </a:graphicData>
        </a:graphic>
      </p:graphicFrame>
      <p:sp>
        <p:nvSpPr>
          <p:cNvPr id="17" name="文本框 16">
            <a:extLst>
              <a:ext uri="{FF2B5EF4-FFF2-40B4-BE49-F238E27FC236}">
                <a16:creationId xmlns:a16="http://schemas.microsoft.com/office/drawing/2014/main" id="{69695AE1-5CAA-0846-1458-2DBCE87A4BB0}"/>
              </a:ext>
            </a:extLst>
          </p:cNvPr>
          <p:cNvSpPr txBox="1"/>
          <p:nvPr/>
        </p:nvSpPr>
        <p:spPr>
          <a:xfrm>
            <a:off x="368574" y="5246573"/>
            <a:ext cx="4290060" cy="334259"/>
          </a:xfrm>
          <a:prstGeom prst="rect">
            <a:avLst/>
          </a:prstGeom>
          <a:noFill/>
        </p:spPr>
        <p:txBody>
          <a:bodyPr wrap="square">
            <a:spAutoFit/>
          </a:bodyPr>
          <a:lstStyle/>
          <a:p>
            <a:pPr indent="306070" algn="ctr">
              <a:lnSpc>
                <a:spcPct val="150000"/>
              </a:lnSpc>
              <a:spcBef>
                <a:spcPts val="1200"/>
              </a:spcBef>
              <a:spcAft>
                <a:spcPts val="1200"/>
              </a:spcAft>
            </a:pPr>
            <a:r>
              <a:rPr lang="en-US" altLang="zh-CN" sz="1200" b="1" kern="100" dirty="0">
                <a:effectLst/>
                <a:latin typeface="黑体" panose="02010609060101010101" pitchFamily="49" charset="-122"/>
                <a:ea typeface="黑体" panose="02010609060101010101" pitchFamily="49" charset="-122"/>
              </a:rPr>
              <a:t>RAG </a:t>
            </a:r>
            <a:r>
              <a:rPr lang="zh-CN" altLang="zh-CN" sz="1200" b="1" kern="100" dirty="0">
                <a:effectLst/>
                <a:latin typeface="黑体" panose="02010609060101010101" pitchFamily="49" charset="-122"/>
                <a:ea typeface="黑体" panose="02010609060101010101" pitchFamily="49" charset="-122"/>
              </a:rPr>
              <a:t>和微调的优缺点对比</a:t>
            </a:r>
            <a:endParaRPr lang="zh-CN" altLang="zh-CN" sz="1200" kern="100" dirty="0">
              <a:effectLst/>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BCA3E1DC-FB70-D71C-72E1-C2F838776D4A}"/>
              </a:ext>
            </a:extLst>
          </p:cNvPr>
          <p:cNvSpPr txBox="1"/>
          <p:nvPr/>
        </p:nvSpPr>
        <p:spPr>
          <a:xfrm>
            <a:off x="8279411" y="5229906"/>
            <a:ext cx="2981318" cy="336118"/>
          </a:xfrm>
          <a:prstGeom prst="rect">
            <a:avLst/>
          </a:prstGeom>
          <a:noFill/>
        </p:spPr>
        <p:txBody>
          <a:bodyPr wrap="square">
            <a:spAutoFit/>
          </a:bodyPr>
          <a:lstStyle/>
          <a:p>
            <a:pPr indent="306070" algn="ctr">
              <a:lnSpc>
                <a:spcPct val="150000"/>
              </a:lnSpc>
              <a:spcBef>
                <a:spcPts val="1200"/>
              </a:spcBef>
              <a:spcAft>
                <a:spcPts val="1200"/>
              </a:spcAft>
            </a:pPr>
            <a:r>
              <a:rPr lang="en-US" altLang="zh-CN" sz="1200" b="1" kern="100" dirty="0">
                <a:effectLst/>
                <a:latin typeface="Times New Roman" panose="02020603050405020304" pitchFamily="18" charset="0"/>
                <a:ea typeface="宋体" panose="02010600030101010101" pitchFamily="2" charset="-122"/>
              </a:rPr>
              <a:t>Automatic Prompt Engineer (APE)</a:t>
            </a:r>
            <a:r>
              <a:rPr lang="en-US" altLang="zh-CN" sz="1200" kern="100" dirty="0">
                <a:effectLst/>
                <a:latin typeface="Times New Roman" panose="02020603050405020304" pitchFamily="18" charset="0"/>
                <a:ea typeface="宋体" panose="02010600030101010101" pitchFamily="2" charset="-122"/>
              </a:rPr>
              <a:t> </a:t>
            </a:r>
            <a:endParaRPr lang="zh-CN" altLang="zh-CN" sz="1200" kern="100" dirty="0">
              <a:effectLst/>
              <a:latin typeface="Times New Roman" panose="02020603050405020304" pitchFamily="18" charset="0"/>
              <a:ea typeface="宋体" panose="02010600030101010101" pitchFamily="2" charset="-122"/>
            </a:endParaRPr>
          </a:p>
        </p:txBody>
      </p:sp>
      <p:grpSp>
        <p:nvGrpSpPr>
          <p:cNvPr id="16" name="组合 15">
            <a:extLst>
              <a:ext uri="{FF2B5EF4-FFF2-40B4-BE49-F238E27FC236}">
                <a16:creationId xmlns:a16="http://schemas.microsoft.com/office/drawing/2014/main" id="{CF9AD4B9-CFC9-1A83-D56E-5FE492A3E960}"/>
              </a:ext>
            </a:extLst>
          </p:cNvPr>
          <p:cNvGrpSpPr/>
          <p:nvPr/>
        </p:nvGrpSpPr>
        <p:grpSpPr>
          <a:xfrm>
            <a:off x="5312725" y="1992762"/>
            <a:ext cx="2289346" cy="2928861"/>
            <a:chOff x="6589497" y="1870963"/>
            <a:chExt cx="2341143" cy="2943296"/>
          </a:xfrm>
        </p:grpSpPr>
        <p:sp>
          <p:nvSpPr>
            <p:cNvPr id="3" name="Text1">
              <a:extLst>
                <a:ext uri="{FF2B5EF4-FFF2-40B4-BE49-F238E27FC236}">
                  <a16:creationId xmlns:a16="http://schemas.microsoft.com/office/drawing/2014/main" id="{7D7D8D86-4B8A-4ACB-21D6-0CEC496C6C4B}"/>
                </a:ext>
              </a:extLst>
            </p:cNvPr>
            <p:cNvSpPr>
              <a:spLocks/>
            </p:cNvSpPr>
            <p:nvPr/>
          </p:nvSpPr>
          <p:spPr>
            <a:xfrm flipH="1">
              <a:off x="6589497" y="1870963"/>
              <a:ext cx="2318283" cy="492929"/>
            </a:xfrm>
            <a:prstGeom prst="parallelogram">
              <a:avLst/>
            </a:prstGeom>
            <a:solidFill>
              <a:schemeClr val="accent1">
                <a:lumMod val="20000"/>
                <a:lumOff val="8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lnSpc>
                  <a:spcPct val="120000"/>
                </a:lnSpc>
              </a:pPr>
              <a:r>
                <a:rPr lang="en-US" altLang="zh-CN" sz="1100" dirty="0">
                  <a:solidFill>
                    <a:srgbClr val="2F2F2F"/>
                  </a:solidFill>
                  <a:latin typeface="Arial Regular"/>
                  <a:ea typeface="微软雅黑 Light" panose="020B0502040204020203" pitchFamily="34" charset="-122"/>
                  <a:cs typeface="+mn-ea"/>
                  <a:sym typeface="+mn-lt"/>
                </a:rPr>
                <a:t>Zero-shot Prompting</a:t>
              </a:r>
            </a:p>
          </p:txBody>
        </p:sp>
        <p:sp>
          <p:nvSpPr>
            <p:cNvPr id="4" name="Text2">
              <a:extLst>
                <a:ext uri="{FF2B5EF4-FFF2-40B4-BE49-F238E27FC236}">
                  <a16:creationId xmlns:a16="http://schemas.microsoft.com/office/drawing/2014/main" id="{8E7DAA28-509E-BE49-B566-4B10C531DE03}"/>
                </a:ext>
              </a:extLst>
            </p:cNvPr>
            <p:cNvSpPr>
              <a:spLocks/>
            </p:cNvSpPr>
            <p:nvPr/>
          </p:nvSpPr>
          <p:spPr>
            <a:xfrm>
              <a:off x="6589497" y="2363892"/>
              <a:ext cx="2318283" cy="492929"/>
            </a:xfrm>
            <a:prstGeom prst="parallelogram">
              <a:avLst/>
            </a:prstGeom>
            <a:solidFill>
              <a:schemeClr val="accent3">
                <a:lumMod val="20000"/>
                <a:lumOff val="8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lnSpc>
                  <a:spcPct val="120000"/>
                </a:lnSpc>
              </a:pPr>
              <a:r>
                <a:rPr lang="sv-SE" altLang="zh-CN" sz="1100" dirty="0">
                  <a:solidFill>
                    <a:srgbClr val="2F2F2F"/>
                  </a:solidFill>
                  <a:latin typeface="Arial Regular"/>
                  <a:ea typeface="微软雅黑 Light" panose="020B0502040204020203" pitchFamily="34" charset="-122"/>
                  <a:cs typeface="+mn-ea"/>
                  <a:sym typeface="+mn-lt"/>
                </a:rPr>
                <a:t>Few-shot Prompting</a:t>
              </a:r>
              <a:endParaRPr lang="en-US" altLang="zh-CN" sz="1100" dirty="0">
                <a:solidFill>
                  <a:srgbClr val="2F2F2F"/>
                </a:solidFill>
                <a:latin typeface="Arial Regular"/>
                <a:ea typeface="微软雅黑 Light" panose="020B0502040204020203" pitchFamily="34" charset="-122"/>
                <a:cs typeface="+mn-ea"/>
                <a:sym typeface="+mn-lt"/>
              </a:endParaRPr>
            </a:p>
          </p:txBody>
        </p:sp>
        <p:sp>
          <p:nvSpPr>
            <p:cNvPr id="9" name="Text1">
              <a:extLst>
                <a:ext uri="{FF2B5EF4-FFF2-40B4-BE49-F238E27FC236}">
                  <a16:creationId xmlns:a16="http://schemas.microsoft.com/office/drawing/2014/main" id="{223D24E6-BFD6-1969-DAE8-B8E69CF5989A}"/>
                </a:ext>
              </a:extLst>
            </p:cNvPr>
            <p:cNvSpPr>
              <a:spLocks/>
            </p:cNvSpPr>
            <p:nvPr/>
          </p:nvSpPr>
          <p:spPr>
            <a:xfrm flipH="1">
              <a:off x="6612357" y="2846323"/>
              <a:ext cx="2318283" cy="492929"/>
            </a:xfrm>
            <a:prstGeom prst="parallelogram">
              <a:avLst/>
            </a:prstGeom>
            <a:solidFill>
              <a:schemeClr val="accent1">
                <a:lumMod val="20000"/>
                <a:lumOff val="8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20000"/>
                </a:lnSpc>
              </a:pPr>
              <a:r>
                <a:rPr lang="en-US" altLang="zh-CN" sz="1100" dirty="0">
                  <a:solidFill>
                    <a:srgbClr val="2F2F2F"/>
                  </a:solidFill>
                  <a:latin typeface="Arial Regular"/>
                  <a:ea typeface="微软雅黑 Light" panose="020B0502040204020203" pitchFamily="34" charset="-122"/>
                  <a:cs typeface="+mn-ea"/>
                  <a:sym typeface="+mn-lt"/>
                </a:rPr>
                <a:t>Chain-of-Thought Prompting</a:t>
              </a:r>
            </a:p>
          </p:txBody>
        </p:sp>
        <p:sp>
          <p:nvSpPr>
            <p:cNvPr id="10" name="Text2">
              <a:extLst>
                <a:ext uri="{FF2B5EF4-FFF2-40B4-BE49-F238E27FC236}">
                  <a16:creationId xmlns:a16="http://schemas.microsoft.com/office/drawing/2014/main" id="{1CC4A928-41FB-5D71-743D-7E79880BD64E}"/>
                </a:ext>
              </a:extLst>
            </p:cNvPr>
            <p:cNvSpPr>
              <a:spLocks/>
            </p:cNvSpPr>
            <p:nvPr/>
          </p:nvSpPr>
          <p:spPr>
            <a:xfrm>
              <a:off x="6612357" y="3339252"/>
              <a:ext cx="2318283" cy="492929"/>
            </a:xfrm>
            <a:prstGeom prst="parallelogram">
              <a:avLst/>
            </a:prstGeom>
            <a:solidFill>
              <a:schemeClr val="accent3">
                <a:lumMod val="20000"/>
                <a:lumOff val="8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lnSpc>
                  <a:spcPct val="120000"/>
                </a:lnSpc>
              </a:pPr>
              <a:r>
                <a:rPr lang="sv-SE" altLang="zh-CN" sz="1100" dirty="0">
                  <a:solidFill>
                    <a:srgbClr val="2F2F2F"/>
                  </a:solidFill>
                  <a:latin typeface="Arial Regular"/>
                  <a:ea typeface="微软雅黑 Light" panose="020B0502040204020203" pitchFamily="34" charset="-122"/>
                  <a:cs typeface="+mn-ea"/>
                  <a:sym typeface="+mn-lt"/>
                </a:rPr>
                <a:t>Self-Consistency</a:t>
              </a:r>
              <a:endParaRPr lang="en-US" altLang="zh-CN" sz="1100" dirty="0">
                <a:solidFill>
                  <a:srgbClr val="2F2F2F"/>
                </a:solidFill>
                <a:latin typeface="Arial Regular"/>
                <a:ea typeface="微软雅黑 Light" panose="020B0502040204020203" pitchFamily="34" charset="-122"/>
                <a:cs typeface="+mn-ea"/>
                <a:sym typeface="+mn-lt"/>
              </a:endParaRPr>
            </a:p>
          </p:txBody>
        </p:sp>
        <p:sp>
          <p:nvSpPr>
            <p:cNvPr id="11" name="Text1">
              <a:extLst>
                <a:ext uri="{FF2B5EF4-FFF2-40B4-BE49-F238E27FC236}">
                  <a16:creationId xmlns:a16="http://schemas.microsoft.com/office/drawing/2014/main" id="{09405FBA-ECB8-DC56-FA5B-3A0233412EBC}"/>
                </a:ext>
              </a:extLst>
            </p:cNvPr>
            <p:cNvSpPr>
              <a:spLocks/>
            </p:cNvSpPr>
            <p:nvPr/>
          </p:nvSpPr>
          <p:spPr>
            <a:xfrm flipH="1">
              <a:off x="6612357" y="3828401"/>
              <a:ext cx="2318282" cy="492929"/>
            </a:xfrm>
            <a:prstGeom prst="parallelogram">
              <a:avLst/>
            </a:prstGeom>
            <a:solidFill>
              <a:schemeClr val="accent1">
                <a:lumMod val="20000"/>
                <a:lumOff val="8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20000"/>
                </a:lnSpc>
              </a:pPr>
              <a:r>
                <a:rPr lang="en-US" altLang="zh-CN" sz="1100" dirty="0">
                  <a:solidFill>
                    <a:srgbClr val="2F2F2F"/>
                  </a:solidFill>
                  <a:latin typeface="Arial Regular"/>
                  <a:ea typeface="微软雅黑 Light" panose="020B0502040204020203" pitchFamily="34" charset="-122"/>
                  <a:cs typeface="+mn-ea"/>
                  <a:sym typeface="+mn-lt"/>
                </a:rPr>
                <a:t>Generate</a:t>
              </a:r>
              <a:r>
                <a:rPr lang="zh-CN" altLang="en-US" sz="1100" dirty="0">
                  <a:solidFill>
                    <a:srgbClr val="2F2F2F"/>
                  </a:solidFill>
                  <a:latin typeface="Arial Regular"/>
                  <a:ea typeface="微软雅黑 Light" panose="020B0502040204020203" pitchFamily="34" charset="-122"/>
                  <a:cs typeface="+mn-ea"/>
                  <a:sym typeface="+mn-lt"/>
                </a:rPr>
                <a:t> </a:t>
              </a:r>
              <a:r>
                <a:rPr lang="en-US" altLang="zh-CN" sz="1100" dirty="0">
                  <a:solidFill>
                    <a:srgbClr val="2F2F2F"/>
                  </a:solidFill>
                  <a:latin typeface="Arial Regular"/>
                  <a:ea typeface="微软雅黑 Light" panose="020B0502040204020203" pitchFamily="34" charset="-122"/>
                  <a:cs typeface="+mn-ea"/>
                  <a:sym typeface="+mn-lt"/>
                </a:rPr>
                <a:t>Knowledge Prompting</a:t>
              </a:r>
            </a:p>
          </p:txBody>
        </p:sp>
        <p:sp>
          <p:nvSpPr>
            <p:cNvPr id="12" name="Text2">
              <a:extLst>
                <a:ext uri="{FF2B5EF4-FFF2-40B4-BE49-F238E27FC236}">
                  <a16:creationId xmlns:a16="http://schemas.microsoft.com/office/drawing/2014/main" id="{A80525FD-CA55-759D-458A-EA8159B4F98C}"/>
                </a:ext>
              </a:extLst>
            </p:cNvPr>
            <p:cNvSpPr>
              <a:spLocks/>
            </p:cNvSpPr>
            <p:nvPr/>
          </p:nvSpPr>
          <p:spPr>
            <a:xfrm>
              <a:off x="6612357" y="4321330"/>
              <a:ext cx="2318283" cy="492929"/>
            </a:xfrm>
            <a:prstGeom prst="parallelogram">
              <a:avLst/>
            </a:prstGeom>
            <a:solidFill>
              <a:schemeClr val="accent3">
                <a:lumMod val="20000"/>
                <a:lumOff val="8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lnSpc>
                  <a:spcPct val="120000"/>
                </a:lnSpc>
              </a:pPr>
              <a:r>
                <a:rPr lang="sv-SE" altLang="zh-CN" sz="1100" dirty="0">
                  <a:solidFill>
                    <a:srgbClr val="2F2F2F"/>
                  </a:solidFill>
                  <a:latin typeface="Arial Regular"/>
                  <a:ea typeface="微软雅黑 Light" panose="020B0502040204020203" pitchFamily="34" charset="-122"/>
                  <a:cs typeface="+mn-ea"/>
                  <a:sym typeface="+mn-lt"/>
                </a:rPr>
                <a:t>Prompt Chaining</a:t>
              </a:r>
              <a:endParaRPr lang="en-US" altLang="zh-CN" sz="1100" dirty="0">
                <a:solidFill>
                  <a:srgbClr val="2F2F2F"/>
                </a:solidFill>
                <a:latin typeface="Arial Regular"/>
                <a:ea typeface="微软雅黑 Light" panose="020B0502040204020203" pitchFamily="34" charset="-122"/>
                <a:cs typeface="+mn-ea"/>
                <a:sym typeface="+mn-lt"/>
              </a:endParaRPr>
            </a:p>
          </p:txBody>
        </p:sp>
      </p:grpSp>
      <p:pic>
        <p:nvPicPr>
          <p:cNvPr id="13" name="图片 12" descr="APE">
            <a:extLst>
              <a:ext uri="{FF2B5EF4-FFF2-40B4-BE49-F238E27FC236}">
                <a16:creationId xmlns:a16="http://schemas.microsoft.com/office/drawing/2014/main" id="{8997199C-1F85-8BB2-E7D0-BE4886788B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0402" y="2275900"/>
            <a:ext cx="4057015" cy="2731770"/>
          </a:xfrm>
          <a:prstGeom prst="rect">
            <a:avLst/>
          </a:prstGeom>
          <a:noFill/>
          <a:ln>
            <a:noFill/>
          </a:ln>
        </p:spPr>
      </p:pic>
      <p:sp>
        <p:nvSpPr>
          <p:cNvPr id="18" name="文本框 17">
            <a:extLst>
              <a:ext uri="{FF2B5EF4-FFF2-40B4-BE49-F238E27FC236}">
                <a16:creationId xmlns:a16="http://schemas.microsoft.com/office/drawing/2014/main" id="{81FE47A1-DAF3-F13C-941E-2E121BE48EDB}"/>
              </a:ext>
            </a:extLst>
          </p:cNvPr>
          <p:cNvSpPr txBox="1"/>
          <p:nvPr/>
        </p:nvSpPr>
        <p:spPr>
          <a:xfrm>
            <a:off x="5312725" y="5241244"/>
            <a:ext cx="1897380" cy="334259"/>
          </a:xfrm>
          <a:prstGeom prst="rect">
            <a:avLst/>
          </a:prstGeom>
          <a:noFill/>
        </p:spPr>
        <p:txBody>
          <a:bodyPr wrap="square">
            <a:spAutoFit/>
          </a:bodyPr>
          <a:lstStyle/>
          <a:p>
            <a:pPr indent="306070" algn="ctr">
              <a:lnSpc>
                <a:spcPct val="150000"/>
              </a:lnSpc>
              <a:spcBef>
                <a:spcPts val="1200"/>
              </a:spcBef>
              <a:spcAft>
                <a:spcPts val="1200"/>
              </a:spcAft>
            </a:pPr>
            <a:r>
              <a:rPr lang="zh-CN" altLang="en-US" sz="1200" b="1" kern="100" dirty="0">
                <a:latin typeface="黑体" panose="02010609060101010101" pitchFamily="49" charset="-122"/>
                <a:ea typeface="黑体" panose="02010609060101010101" pitchFamily="49" charset="-122"/>
              </a:rPr>
              <a:t>提示词工程</a:t>
            </a:r>
            <a:endParaRPr lang="zh-CN" altLang="zh-CN" sz="1200" b="1" kern="100" dirty="0">
              <a:effectLst/>
              <a:latin typeface="黑体" panose="02010609060101010101" pitchFamily="49" charset="-122"/>
              <a:ea typeface="黑体" panose="02010609060101010101" pitchFamily="49" charset="-122"/>
            </a:endParaRPr>
          </a:p>
        </p:txBody>
      </p:sp>
      <p:sp>
        <p:nvSpPr>
          <p:cNvPr id="2" name="Rectangle 8">
            <a:extLst>
              <a:ext uri="{FF2B5EF4-FFF2-40B4-BE49-F238E27FC236}">
                <a16:creationId xmlns:a16="http://schemas.microsoft.com/office/drawing/2014/main" id="{A6973DEA-F45B-913D-49EC-A7F240B028CB}"/>
              </a:ext>
            </a:extLst>
          </p:cNvPr>
          <p:cNvSpPr>
            <a:spLocks noChangeArrowheads="1"/>
          </p:cNvSpPr>
          <p:nvPr/>
        </p:nvSpPr>
        <p:spPr bwMode="auto">
          <a:xfrm>
            <a:off x="373209" y="5646972"/>
            <a:ext cx="779645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lang="en-US" altLang="zh-CN" sz="1400" dirty="0">
                <a:latin typeface="黑体" panose="02010609060101010101" pitchFamily="49" charset="-122"/>
                <a:ea typeface="黑体" panose="02010609060101010101" pitchFamily="49" charset="-122"/>
                <a:cs typeface="Times New Roman" panose="02020603050405020304" pitchFamily="18" charset="0"/>
              </a:rPr>
              <a:t>LLM</a:t>
            </a:r>
            <a:r>
              <a:rPr lang="zh-CN" altLang="en-US" sz="1400" dirty="0">
                <a:latin typeface="黑体" panose="02010609060101010101" pitchFamily="49" charset="-122"/>
                <a:ea typeface="黑体" panose="02010609060101010101" pitchFamily="49" charset="-122"/>
                <a:cs typeface="Times New Roman" panose="02020603050405020304" pitchFamily="18" charset="0"/>
              </a:rPr>
              <a:t> </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在知识密集型任务上通常会表现出过度自信，从而产生幻觉。</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Prompt Engineering</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、模型微调、</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RAG (retrieval-augmented generation) </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和 </a:t>
            </a: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Agent  </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技术是目前被大家广泛研究的增强技术，</a:t>
            </a:r>
            <a:r>
              <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Cambria" panose="02040503050406030204" pitchFamily="18" charset="0"/>
              </a:rPr>
              <a:t>用以提高大模型的知识知识边界感知能力，减少幻觉，提升下游任务准确性和可靠性。</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2701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圆角 116">
            <a:extLst>
              <a:ext uri="{FF2B5EF4-FFF2-40B4-BE49-F238E27FC236}">
                <a16:creationId xmlns:a16="http://schemas.microsoft.com/office/drawing/2014/main" id="{E4509BB7-1490-D441-C989-DCCAD597063A}"/>
              </a:ext>
            </a:extLst>
          </p:cNvPr>
          <p:cNvSpPr/>
          <p:nvPr/>
        </p:nvSpPr>
        <p:spPr>
          <a:xfrm>
            <a:off x="7829508" y="1449798"/>
            <a:ext cx="3371493" cy="3753383"/>
          </a:xfrm>
          <a:prstGeom prst="roundRect">
            <a:avLst>
              <a:gd name="adj" fmla="val 3793"/>
            </a:avLst>
          </a:prstGeom>
          <a:solidFill>
            <a:schemeClr val="bg1"/>
          </a:solid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p:txBody>
          <a:bodyPr/>
          <a:lstStyle/>
          <a:p>
            <a:r>
              <a:rPr lang="zh-CN" altLang="en-US" dirty="0"/>
              <a:t>研究内容</a:t>
            </a:r>
            <a:endParaRPr lang="zh-CN" altLang="en-US" sz="1800" dirty="0"/>
          </a:p>
        </p:txBody>
      </p:sp>
      <p:grpSp>
        <p:nvGrpSpPr>
          <p:cNvPr id="38" name="组合 37">
            <a:extLst>
              <a:ext uri="{FF2B5EF4-FFF2-40B4-BE49-F238E27FC236}">
                <a16:creationId xmlns:a16="http://schemas.microsoft.com/office/drawing/2014/main" id="{9C61820F-E63D-FB4F-FA90-6A737172AC8D}"/>
              </a:ext>
            </a:extLst>
          </p:cNvPr>
          <p:cNvGrpSpPr/>
          <p:nvPr/>
        </p:nvGrpSpPr>
        <p:grpSpPr>
          <a:xfrm>
            <a:off x="491833" y="2429107"/>
            <a:ext cx="3126888" cy="2161636"/>
            <a:chOff x="606298" y="3366287"/>
            <a:chExt cx="3126888" cy="2161636"/>
          </a:xfrm>
        </p:grpSpPr>
        <p:sp>
          <p:nvSpPr>
            <p:cNvPr id="101" name="矩形: 圆角 100">
              <a:extLst>
                <a:ext uri="{FF2B5EF4-FFF2-40B4-BE49-F238E27FC236}">
                  <a16:creationId xmlns:a16="http://schemas.microsoft.com/office/drawing/2014/main" id="{27401576-2039-AD64-60FF-E297083355AD}"/>
                </a:ext>
              </a:extLst>
            </p:cNvPr>
            <p:cNvSpPr/>
            <p:nvPr/>
          </p:nvSpPr>
          <p:spPr>
            <a:xfrm>
              <a:off x="606298" y="3366287"/>
              <a:ext cx="3126888" cy="2161636"/>
            </a:xfrm>
            <a:prstGeom prst="roundRect">
              <a:avLst>
                <a:gd name="adj" fmla="val 6426"/>
              </a:avLst>
            </a:prstGeom>
            <a:solidFill>
              <a:schemeClr val="bg1"/>
            </a:solid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1" name="图片 110">
              <a:extLst>
                <a:ext uri="{FF2B5EF4-FFF2-40B4-BE49-F238E27FC236}">
                  <a16:creationId xmlns:a16="http://schemas.microsoft.com/office/drawing/2014/main" id="{059C47D7-7CC5-B71E-F403-6FF95C434422}"/>
                </a:ext>
              </a:extLst>
            </p:cNvPr>
            <p:cNvPicPr>
              <a:picLocks noChangeAspect="1"/>
            </p:cNvPicPr>
            <p:nvPr/>
          </p:nvPicPr>
          <p:blipFill>
            <a:blip r:embed="rId3"/>
            <a:stretch>
              <a:fillRect/>
            </a:stretch>
          </p:blipFill>
          <p:spPr>
            <a:xfrm>
              <a:off x="1724740" y="3510017"/>
              <a:ext cx="1914272" cy="1703392"/>
            </a:xfrm>
            <a:prstGeom prst="rect">
              <a:avLst/>
            </a:prstGeom>
          </p:spPr>
        </p:pic>
        <p:pic>
          <p:nvPicPr>
            <p:cNvPr id="112" name="图片 111">
              <a:extLst>
                <a:ext uri="{FF2B5EF4-FFF2-40B4-BE49-F238E27FC236}">
                  <a16:creationId xmlns:a16="http://schemas.microsoft.com/office/drawing/2014/main" id="{80409EC6-BD75-AEDA-5555-118384A269E3}"/>
                </a:ext>
              </a:extLst>
            </p:cNvPr>
            <p:cNvPicPr>
              <a:picLocks noChangeAspect="1"/>
            </p:cNvPicPr>
            <p:nvPr/>
          </p:nvPicPr>
          <p:blipFill>
            <a:blip r:embed="rId4"/>
            <a:stretch>
              <a:fillRect/>
            </a:stretch>
          </p:blipFill>
          <p:spPr>
            <a:xfrm>
              <a:off x="882679" y="4361713"/>
              <a:ext cx="585672" cy="585672"/>
            </a:xfrm>
            <a:prstGeom prst="rect">
              <a:avLst/>
            </a:prstGeom>
          </p:spPr>
        </p:pic>
        <p:sp>
          <p:nvSpPr>
            <p:cNvPr id="113" name="文本框 112">
              <a:extLst>
                <a:ext uri="{FF2B5EF4-FFF2-40B4-BE49-F238E27FC236}">
                  <a16:creationId xmlns:a16="http://schemas.microsoft.com/office/drawing/2014/main" id="{199415B7-6732-A6DF-541A-51799D7E48B8}"/>
                </a:ext>
              </a:extLst>
            </p:cNvPr>
            <p:cNvSpPr txBox="1"/>
            <p:nvPr/>
          </p:nvSpPr>
          <p:spPr>
            <a:xfrm>
              <a:off x="661820" y="3767011"/>
              <a:ext cx="1005972" cy="461665"/>
            </a:xfrm>
            <a:prstGeom prst="rect">
              <a:avLst/>
            </a:prstGeom>
            <a:noFill/>
          </p:spPr>
          <p:txBody>
            <a:bodyPr wrap="square" rtlCol="0">
              <a:spAutoFit/>
            </a:bodyPr>
            <a:lstStyle/>
            <a:p>
              <a:pPr algn="ctr"/>
              <a:r>
                <a:rPr lang="zh-CN" altLang="en-US" sz="1200" dirty="0">
                  <a:latin typeface="黑体" panose="02010609060101010101" pitchFamily="49" charset="-122"/>
                  <a:ea typeface="黑体" panose="02010609060101010101" pitchFamily="49" charset="-122"/>
                </a:rPr>
                <a:t>多尺度语义抽取</a:t>
              </a:r>
            </a:p>
          </p:txBody>
        </p:sp>
      </p:grpSp>
      <p:grpSp>
        <p:nvGrpSpPr>
          <p:cNvPr id="40" name="组合 39">
            <a:extLst>
              <a:ext uri="{FF2B5EF4-FFF2-40B4-BE49-F238E27FC236}">
                <a16:creationId xmlns:a16="http://schemas.microsoft.com/office/drawing/2014/main" id="{E8C56A15-8C1D-EC7B-BE8D-0D9A63DD6355}"/>
              </a:ext>
            </a:extLst>
          </p:cNvPr>
          <p:cNvGrpSpPr/>
          <p:nvPr/>
        </p:nvGrpSpPr>
        <p:grpSpPr>
          <a:xfrm>
            <a:off x="4024462" y="1735089"/>
            <a:ext cx="3227170" cy="3073715"/>
            <a:chOff x="4137750" y="1087729"/>
            <a:chExt cx="3227170" cy="3073715"/>
          </a:xfrm>
        </p:grpSpPr>
        <p:sp>
          <p:nvSpPr>
            <p:cNvPr id="2" name="矩形: 圆角 116">
              <a:extLst>
                <a:ext uri="{FF2B5EF4-FFF2-40B4-BE49-F238E27FC236}">
                  <a16:creationId xmlns:a16="http://schemas.microsoft.com/office/drawing/2014/main" id="{D2DBCB54-46D1-8E23-AC54-E8873AA0DCC6}"/>
                </a:ext>
              </a:extLst>
            </p:cNvPr>
            <p:cNvSpPr/>
            <p:nvPr/>
          </p:nvSpPr>
          <p:spPr>
            <a:xfrm>
              <a:off x="4137750" y="1087729"/>
              <a:ext cx="3227170" cy="3073715"/>
            </a:xfrm>
            <a:prstGeom prst="roundRect">
              <a:avLst>
                <a:gd name="adj" fmla="val 3793"/>
              </a:avLst>
            </a:prstGeom>
            <a:solidFill>
              <a:schemeClr val="bg1"/>
            </a:solid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6">
              <a:extLst>
                <a:ext uri="{FF2B5EF4-FFF2-40B4-BE49-F238E27FC236}">
                  <a16:creationId xmlns:a16="http://schemas.microsoft.com/office/drawing/2014/main" id="{D42B3299-363A-15F8-9B51-F3C20F8AA624}"/>
                </a:ext>
              </a:extLst>
            </p:cNvPr>
            <p:cNvSpPr/>
            <p:nvPr/>
          </p:nvSpPr>
          <p:spPr>
            <a:xfrm>
              <a:off x="4860237" y="1238970"/>
              <a:ext cx="1486940" cy="3748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混合索引构建</a:t>
              </a:r>
            </a:p>
          </p:txBody>
        </p:sp>
        <p:sp>
          <p:nvSpPr>
            <p:cNvPr id="4" name="矩形: 圆角 118">
              <a:extLst>
                <a:ext uri="{FF2B5EF4-FFF2-40B4-BE49-F238E27FC236}">
                  <a16:creationId xmlns:a16="http://schemas.microsoft.com/office/drawing/2014/main" id="{2D90373C-3A51-1A87-4D2B-E3D30ACA8A18}"/>
                </a:ext>
              </a:extLst>
            </p:cNvPr>
            <p:cNvSpPr/>
            <p:nvPr/>
          </p:nvSpPr>
          <p:spPr>
            <a:xfrm>
              <a:off x="4331678" y="2829027"/>
              <a:ext cx="2845777" cy="847336"/>
            </a:xfrm>
            <a:prstGeom prst="roundRect">
              <a:avLst>
                <a:gd name="adj" fmla="val 4240"/>
              </a:avLst>
            </a:prstGeom>
            <a:solidFill>
              <a:schemeClr val="accent2">
                <a:lumMod val="40000"/>
                <a:lumOff val="6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dirty="0"/>
            </a:p>
          </p:txBody>
        </p:sp>
        <p:sp>
          <p:nvSpPr>
            <p:cNvPr id="5" name="矩形: 圆角 119">
              <a:extLst>
                <a:ext uri="{FF2B5EF4-FFF2-40B4-BE49-F238E27FC236}">
                  <a16:creationId xmlns:a16="http://schemas.microsoft.com/office/drawing/2014/main" id="{1EC62768-DB3C-CFF5-8E21-31A098334C85}"/>
                </a:ext>
              </a:extLst>
            </p:cNvPr>
            <p:cNvSpPr/>
            <p:nvPr/>
          </p:nvSpPr>
          <p:spPr>
            <a:xfrm>
              <a:off x="5772602" y="3266386"/>
              <a:ext cx="1218460" cy="242792"/>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黑体" panose="02010609060101010101" pitchFamily="49" charset="-122"/>
                  <a:ea typeface="黑体" panose="02010609060101010101" pitchFamily="49" charset="-122"/>
                </a:rPr>
                <a:t>BM25 Index</a:t>
              </a:r>
              <a:endParaRPr lang="zh-CN" altLang="en-US" sz="1100" b="1" dirty="0">
                <a:solidFill>
                  <a:schemeClr val="tx1"/>
                </a:solidFill>
                <a:latin typeface="黑体" panose="02010609060101010101" pitchFamily="49" charset="-122"/>
                <a:ea typeface="黑体" panose="02010609060101010101" pitchFamily="49" charset="-122"/>
              </a:endParaRPr>
            </a:p>
          </p:txBody>
        </p:sp>
        <p:sp>
          <p:nvSpPr>
            <p:cNvPr id="7" name="矩形: 圆角 9">
              <a:extLst>
                <a:ext uri="{FF2B5EF4-FFF2-40B4-BE49-F238E27FC236}">
                  <a16:creationId xmlns:a16="http://schemas.microsoft.com/office/drawing/2014/main" id="{C1FB06F5-EBEA-F27C-4773-61C7DAA64B48}"/>
                </a:ext>
              </a:extLst>
            </p:cNvPr>
            <p:cNvSpPr/>
            <p:nvPr/>
          </p:nvSpPr>
          <p:spPr>
            <a:xfrm>
              <a:off x="4469097" y="2955886"/>
              <a:ext cx="1134610" cy="235496"/>
            </a:xfrm>
            <a:prstGeom prst="roundRect">
              <a:avLst/>
            </a:prstGeom>
            <a:solidFill>
              <a:schemeClr val="accent5">
                <a:lumMod val="20000"/>
                <a:lumOff val="80000"/>
              </a:schemeClr>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b="1" dirty="0" err="1">
                  <a:solidFill>
                    <a:schemeClr val="tx1"/>
                  </a:solidFill>
                  <a:latin typeface="黑体" panose="02010609060101010101" pitchFamily="49" charset="-122"/>
                  <a:ea typeface="黑体" panose="02010609060101010101" pitchFamily="49" charset="-122"/>
                </a:rPr>
                <a:t>Header_index</a:t>
              </a:r>
              <a:endParaRPr lang="zh-CN" altLang="en-US" sz="1100" b="1" dirty="0">
                <a:solidFill>
                  <a:schemeClr val="tx1"/>
                </a:solidFill>
                <a:latin typeface="黑体" panose="02010609060101010101" pitchFamily="49" charset="-122"/>
                <a:ea typeface="黑体" panose="02010609060101010101" pitchFamily="49" charset="-122"/>
              </a:endParaRPr>
            </a:p>
          </p:txBody>
        </p:sp>
        <p:sp>
          <p:nvSpPr>
            <p:cNvPr id="8" name="矩形: 圆角 9">
              <a:extLst>
                <a:ext uri="{FF2B5EF4-FFF2-40B4-BE49-F238E27FC236}">
                  <a16:creationId xmlns:a16="http://schemas.microsoft.com/office/drawing/2014/main" id="{C695C5AE-74E6-D4DF-4F0E-FF4803F484B4}"/>
                </a:ext>
              </a:extLst>
            </p:cNvPr>
            <p:cNvSpPr/>
            <p:nvPr/>
          </p:nvSpPr>
          <p:spPr>
            <a:xfrm>
              <a:off x="5769949" y="2954540"/>
              <a:ext cx="1221113" cy="236842"/>
            </a:xfrm>
            <a:prstGeom prst="roundRect">
              <a:avLst/>
            </a:prstGeom>
            <a:solidFill>
              <a:schemeClr val="accent5">
                <a:lumMod val="20000"/>
                <a:lumOff val="80000"/>
              </a:schemeClr>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b="1" dirty="0" err="1">
                  <a:solidFill>
                    <a:schemeClr val="tx1"/>
                  </a:solidFill>
                  <a:latin typeface="黑体" panose="02010609060101010101" pitchFamily="49" charset="-122"/>
                  <a:ea typeface="黑体" panose="02010609060101010101" pitchFamily="49" charset="-122"/>
                </a:rPr>
                <a:t>summary_index</a:t>
              </a:r>
              <a:endParaRPr lang="zh-CN" altLang="en-US" sz="1100" b="1" dirty="0">
                <a:solidFill>
                  <a:schemeClr val="tx1"/>
                </a:solidFill>
                <a:latin typeface="黑体" panose="02010609060101010101" pitchFamily="49" charset="-122"/>
                <a:ea typeface="黑体" panose="02010609060101010101" pitchFamily="49" charset="-122"/>
              </a:endParaRPr>
            </a:p>
          </p:txBody>
        </p:sp>
        <p:sp>
          <p:nvSpPr>
            <p:cNvPr id="9" name="矩形: 圆角 9">
              <a:extLst>
                <a:ext uri="{FF2B5EF4-FFF2-40B4-BE49-F238E27FC236}">
                  <a16:creationId xmlns:a16="http://schemas.microsoft.com/office/drawing/2014/main" id="{766C142B-808D-CF15-6A82-208BF8843C90}"/>
                </a:ext>
              </a:extLst>
            </p:cNvPr>
            <p:cNvSpPr/>
            <p:nvPr/>
          </p:nvSpPr>
          <p:spPr>
            <a:xfrm>
              <a:off x="4438317" y="3259007"/>
              <a:ext cx="1268301" cy="244073"/>
            </a:xfrm>
            <a:prstGeom prst="roundRect">
              <a:avLst/>
            </a:prstGeom>
            <a:solidFill>
              <a:schemeClr val="accent5">
                <a:lumMod val="20000"/>
                <a:lumOff val="80000"/>
              </a:schemeClr>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b="1" dirty="0" err="1">
                  <a:solidFill>
                    <a:schemeClr val="tx1"/>
                  </a:solidFill>
                  <a:latin typeface="黑体" panose="02010609060101010101" pitchFamily="49" charset="-122"/>
                  <a:ea typeface="黑体" panose="02010609060101010101" pitchFamily="49" charset="-122"/>
                </a:rPr>
                <a:t>question_index</a:t>
              </a:r>
              <a:endParaRPr lang="zh-CN" altLang="en-US" sz="1100" b="1" dirty="0">
                <a:solidFill>
                  <a:schemeClr val="tx1"/>
                </a:solidFill>
                <a:latin typeface="黑体" panose="02010609060101010101" pitchFamily="49" charset="-122"/>
                <a:ea typeface="黑体" panose="02010609060101010101" pitchFamily="49" charset="-122"/>
              </a:endParaRPr>
            </a:p>
          </p:txBody>
        </p:sp>
        <p:pic>
          <p:nvPicPr>
            <p:cNvPr id="10" name="图片 9">
              <a:extLst>
                <a:ext uri="{FF2B5EF4-FFF2-40B4-BE49-F238E27FC236}">
                  <a16:creationId xmlns:a16="http://schemas.microsoft.com/office/drawing/2014/main" id="{BE1F30C7-5790-FEF6-F609-75CF7A3F9747}"/>
                </a:ext>
              </a:extLst>
            </p:cNvPr>
            <p:cNvPicPr>
              <a:picLocks noChangeAspect="1"/>
            </p:cNvPicPr>
            <p:nvPr/>
          </p:nvPicPr>
          <p:blipFill>
            <a:blip r:embed="rId5"/>
            <a:stretch>
              <a:fillRect/>
            </a:stretch>
          </p:blipFill>
          <p:spPr>
            <a:xfrm>
              <a:off x="5442788" y="2000054"/>
              <a:ext cx="291683" cy="231878"/>
            </a:xfrm>
            <a:prstGeom prst="rect">
              <a:avLst/>
            </a:prstGeom>
          </p:spPr>
        </p:pic>
        <p:pic>
          <p:nvPicPr>
            <p:cNvPr id="11" name="图形 10" descr="线箭头: 顺时针曲线 纯色填充">
              <a:extLst>
                <a:ext uri="{FF2B5EF4-FFF2-40B4-BE49-F238E27FC236}">
                  <a16:creationId xmlns:a16="http://schemas.microsoft.com/office/drawing/2014/main" id="{622DCACE-21C9-3E34-118F-1AF0A905A5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554268">
              <a:off x="4699875" y="1759988"/>
              <a:ext cx="427371" cy="1339460"/>
            </a:xfrm>
            <a:prstGeom prst="rect">
              <a:avLst/>
            </a:prstGeom>
          </p:spPr>
        </p:pic>
        <p:pic>
          <p:nvPicPr>
            <p:cNvPr id="12" name="图形 11" descr="线箭头: 顺时针曲线 纯色填充">
              <a:extLst>
                <a:ext uri="{FF2B5EF4-FFF2-40B4-BE49-F238E27FC236}">
                  <a16:creationId xmlns:a16="http://schemas.microsoft.com/office/drawing/2014/main" id="{E23B22F3-D805-103F-54D9-67605BEFA0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558361" flipH="1">
              <a:off x="6205723" y="1579423"/>
              <a:ext cx="438266" cy="1676212"/>
            </a:xfrm>
            <a:prstGeom prst="rect">
              <a:avLst/>
            </a:prstGeom>
          </p:spPr>
        </p:pic>
        <p:pic>
          <p:nvPicPr>
            <p:cNvPr id="13" name="图形 12" descr="线箭头: 顺时针曲线 纯色填充">
              <a:extLst>
                <a:ext uri="{FF2B5EF4-FFF2-40B4-BE49-F238E27FC236}">
                  <a16:creationId xmlns:a16="http://schemas.microsoft.com/office/drawing/2014/main" id="{344C3967-C4FA-72D8-5436-97832F24A8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60140">
              <a:off x="5187998" y="2145334"/>
              <a:ext cx="325213" cy="786259"/>
            </a:xfrm>
            <a:prstGeom prst="rect">
              <a:avLst/>
            </a:prstGeom>
          </p:spPr>
        </p:pic>
        <p:pic>
          <p:nvPicPr>
            <p:cNvPr id="14" name="图形 13" descr="线箭头: 顺时针曲线 纯色填充">
              <a:extLst>
                <a:ext uri="{FF2B5EF4-FFF2-40B4-BE49-F238E27FC236}">
                  <a16:creationId xmlns:a16="http://schemas.microsoft.com/office/drawing/2014/main" id="{56C0B722-5801-7C53-5FAE-26712505F2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459938" flipH="1">
              <a:off x="5819771" y="2111656"/>
              <a:ext cx="324408" cy="868382"/>
            </a:xfrm>
            <a:prstGeom prst="rect">
              <a:avLst/>
            </a:prstGeom>
          </p:spPr>
        </p:pic>
        <p:cxnSp>
          <p:nvCxnSpPr>
            <p:cNvPr id="15" name="直接箭头连接符 101">
              <a:extLst>
                <a:ext uri="{FF2B5EF4-FFF2-40B4-BE49-F238E27FC236}">
                  <a16:creationId xmlns:a16="http://schemas.microsoft.com/office/drawing/2014/main" id="{68F0A851-68C1-1764-7FC8-EB1D5B7101E4}"/>
                </a:ext>
              </a:extLst>
            </p:cNvPr>
            <p:cNvCxnSpPr>
              <a:cxnSpLocks/>
              <a:stCxn id="3" idx="2"/>
              <a:endCxn id="10" idx="0"/>
            </p:cNvCxnSpPr>
            <p:nvPr/>
          </p:nvCxnSpPr>
          <p:spPr>
            <a:xfrm rot="5400000">
              <a:off x="5403056" y="1799403"/>
              <a:ext cx="386226" cy="15077"/>
            </a:xfrm>
            <a:prstGeom prst="curved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0C18315-E226-29BC-1C44-291EA3B4773A}"/>
                </a:ext>
              </a:extLst>
            </p:cNvPr>
            <p:cNvSpPr txBox="1"/>
            <p:nvPr/>
          </p:nvSpPr>
          <p:spPr>
            <a:xfrm>
              <a:off x="4277277" y="3764496"/>
              <a:ext cx="1261884" cy="276999"/>
            </a:xfrm>
            <a:prstGeom prst="rect">
              <a:avLst/>
            </a:prstGeom>
            <a:noFill/>
          </p:spPr>
          <p:txBody>
            <a:bodyPr wrap="none" rtlCol="0">
              <a:spAutoFit/>
            </a:bodyPr>
            <a:lstStyle/>
            <a:p>
              <a:pPr algn="ctr"/>
              <a:r>
                <a:rPr lang="zh-CN" altLang="en-US" sz="1200" dirty="0">
                  <a:latin typeface="黑体" panose="02010609060101010101" pitchFamily="49" charset="-122"/>
                  <a:ea typeface="黑体" panose="02010609060101010101" pitchFamily="49" charset="-122"/>
                </a:rPr>
                <a:t>多维向量数据库</a:t>
              </a:r>
            </a:p>
          </p:txBody>
        </p:sp>
      </p:grpSp>
      <p:sp>
        <p:nvSpPr>
          <p:cNvPr id="18" name="矩形: 圆角 85">
            <a:extLst>
              <a:ext uri="{FF2B5EF4-FFF2-40B4-BE49-F238E27FC236}">
                <a16:creationId xmlns:a16="http://schemas.microsoft.com/office/drawing/2014/main" id="{EADE4A69-F5F9-19AA-2498-CB0889DBD6B4}"/>
              </a:ext>
            </a:extLst>
          </p:cNvPr>
          <p:cNvSpPr/>
          <p:nvPr/>
        </p:nvSpPr>
        <p:spPr>
          <a:xfrm>
            <a:off x="8338226" y="4494898"/>
            <a:ext cx="2539783" cy="563087"/>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zh-CN" sz="1100" dirty="0">
                <a:solidFill>
                  <a:schemeClr val="tx1"/>
                </a:solidFill>
                <a:latin typeface="黑体" panose="02010609060101010101" pitchFamily="49" charset="-122"/>
                <a:ea typeface="黑体" panose="02010609060101010101" pitchFamily="49" charset="-122"/>
              </a:rPr>
              <a:t>Gradient descent in language space</a:t>
            </a:r>
            <a:endParaRPr lang="zh-CN" altLang="en-US" sz="1100" dirty="0">
              <a:solidFill>
                <a:schemeClr val="tx1"/>
              </a:solidFill>
              <a:latin typeface="黑体" panose="02010609060101010101" pitchFamily="49" charset="-122"/>
              <a:ea typeface="黑体" panose="02010609060101010101" pitchFamily="49" charset="-122"/>
            </a:endParaRPr>
          </a:p>
        </p:txBody>
      </p:sp>
      <p:sp>
        <p:nvSpPr>
          <p:cNvPr id="21" name="矩形: 圆角 8">
            <a:extLst>
              <a:ext uri="{FF2B5EF4-FFF2-40B4-BE49-F238E27FC236}">
                <a16:creationId xmlns:a16="http://schemas.microsoft.com/office/drawing/2014/main" id="{D9008B64-9568-4D2F-8046-F49D7F7CCA2C}"/>
              </a:ext>
            </a:extLst>
          </p:cNvPr>
          <p:cNvSpPr/>
          <p:nvPr/>
        </p:nvSpPr>
        <p:spPr>
          <a:xfrm>
            <a:off x="8255159" y="2414195"/>
            <a:ext cx="2219710" cy="365755"/>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黑体" panose="02010609060101010101" pitchFamily="49" charset="-122"/>
                <a:ea typeface="黑体" panose="02010609060101010101" pitchFamily="49" charset="-122"/>
              </a:rPr>
              <a:t>LLMs As Scoring Models</a:t>
            </a:r>
            <a:endParaRPr lang="zh-CN" altLang="en-US" sz="1100" dirty="0">
              <a:solidFill>
                <a:schemeClr val="tx1"/>
              </a:solidFill>
              <a:latin typeface="黑体" panose="02010609060101010101" pitchFamily="49" charset="-122"/>
              <a:ea typeface="黑体" panose="02010609060101010101" pitchFamily="49" charset="-122"/>
            </a:endParaRPr>
          </a:p>
        </p:txBody>
      </p:sp>
      <p:grpSp>
        <p:nvGrpSpPr>
          <p:cNvPr id="44" name="组合 43">
            <a:extLst>
              <a:ext uri="{FF2B5EF4-FFF2-40B4-BE49-F238E27FC236}">
                <a16:creationId xmlns:a16="http://schemas.microsoft.com/office/drawing/2014/main" id="{FED193CB-03D2-0909-A1FB-9FEC29D8F84D}"/>
              </a:ext>
            </a:extLst>
          </p:cNvPr>
          <p:cNvGrpSpPr/>
          <p:nvPr/>
        </p:nvGrpSpPr>
        <p:grpSpPr>
          <a:xfrm>
            <a:off x="8477088" y="1612825"/>
            <a:ext cx="1928581" cy="453052"/>
            <a:chOff x="8695572" y="1823217"/>
            <a:chExt cx="1928581" cy="453052"/>
          </a:xfrm>
        </p:grpSpPr>
        <p:sp>
          <p:nvSpPr>
            <p:cNvPr id="23" name="矩形: 圆角 10">
              <a:extLst>
                <a:ext uri="{FF2B5EF4-FFF2-40B4-BE49-F238E27FC236}">
                  <a16:creationId xmlns:a16="http://schemas.microsoft.com/office/drawing/2014/main" id="{2F507AB4-B8C8-4423-FF64-1C073ECFB773}"/>
                </a:ext>
              </a:extLst>
            </p:cNvPr>
            <p:cNvSpPr/>
            <p:nvPr/>
          </p:nvSpPr>
          <p:spPr>
            <a:xfrm>
              <a:off x="8695572" y="1823217"/>
              <a:ext cx="1928581" cy="453052"/>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黑体" panose="02010609060101010101" pitchFamily="49" charset="-122"/>
                  <a:ea typeface="黑体" panose="02010609060101010101" pitchFamily="49" charset="-122"/>
                </a:rPr>
                <a:t>  </a:t>
              </a:r>
              <a:r>
                <a:rPr lang="en-US" altLang="zh-CN" sz="1100" dirty="0">
                  <a:solidFill>
                    <a:schemeClr val="tx1"/>
                  </a:solidFill>
                  <a:latin typeface="黑体" panose="02010609060101010101" pitchFamily="49" charset="-122"/>
                  <a:ea typeface="黑体" panose="02010609060101010101" pitchFamily="49" charset="-122"/>
                </a:rPr>
                <a:t>Human </a:t>
              </a:r>
              <a:r>
                <a:rPr lang="en-US" altLang="zh-CN" sz="1100" dirty="0" err="1">
                  <a:solidFill>
                    <a:schemeClr val="tx1"/>
                  </a:solidFill>
                  <a:latin typeface="黑体" panose="02010609060101010101" pitchFamily="49" charset="-122"/>
                  <a:ea typeface="黑体" panose="02010609060101010101" pitchFamily="49" charset="-122"/>
                </a:rPr>
                <a:t>Fadeback</a:t>
              </a:r>
              <a:endParaRPr lang="zh-CN" altLang="en-US" sz="1100" dirty="0">
                <a:solidFill>
                  <a:schemeClr val="tx1"/>
                </a:solidFill>
                <a:latin typeface="黑体" panose="02010609060101010101" pitchFamily="49" charset="-122"/>
                <a:ea typeface="黑体" panose="02010609060101010101" pitchFamily="49" charset="-122"/>
              </a:endParaRPr>
            </a:p>
          </p:txBody>
        </p:sp>
        <p:pic>
          <p:nvPicPr>
            <p:cNvPr id="24" name="图形 23" descr="选中的剪贴板 纯色填充">
              <a:extLst>
                <a:ext uri="{FF2B5EF4-FFF2-40B4-BE49-F238E27FC236}">
                  <a16:creationId xmlns:a16="http://schemas.microsoft.com/office/drawing/2014/main" id="{78666A58-A2C6-8E17-893D-6DF06BF237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57695" y="1880188"/>
              <a:ext cx="333175" cy="356305"/>
            </a:xfrm>
            <a:prstGeom prst="rect">
              <a:avLst/>
            </a:prstGeom>
          </p:spPr>
        </p:pic>
      </p:grpSp>
      <p:sp>
        <p:nvSpPr>
          <p:cNvPr id="25" name="文本框 24">
            <a:extLst>
              <a:ext uri="{FF2B5EF4-FFF2-40B4-BE49-F238E27FC236}">
                <a16:creationId xmlns:a16="http://schemas.microsoft.com/office/drawing/2014/main" id="{4623DCBF-B66B-9A6A-67C4-2D7DB3997C36}"/>
              </a:ext>
            </a:extLst>
          </p:cNvPr>
          <p:cNvSpPr txBox="1"/>
          <p:nvPr/>
        </p:nvSpPr>
        <p:spPr>
          <a:xfrm>
            <a:off x="9719379" y="3330043"/>
            <a:ext cx="184731" cy="276999"/>
          </a:xfrm>
          <a:prstGeom prst="rect">
            <a:avLst/>
          </a:prstGeom>
          <a:noFill/>
        </p:spPr>
        <p:txBody>
          <a:bodyPr wrap="none" rtlCol="0">
            <a:spAutoFit/>
          </a:bodyPr>
          <a:lstStyle/>
          <a:p>
            <a:endParaRPr kumimoji="1" lang="zh-CN" altLang="en-US" sz="1200" dirty="0"/>
          </a:p>
        </p:txBody>
      </p:sp>
      <p:sp>
        <p:nvSpPr>
          <p:cNvPr id="27" name="箭头: 左 97">
            <a:extLst>
              <a:ext uri="{FF2B5EF4-FFF2-40B4-BE49-F238E27FC236}">
                <a16:creationId xmlns:a16="http://schemas.microsoft.com/office/drawing/2014/main" id="{21CAA077-217D-E7BC-82BF-D2A230ECCD41}"/>
              </a:ext>
            </a:extLst>
          </p:cNvPr>
          <p:cNvSpPr/>
          <p:nvPr/>
        </p:nvSpPr>
        <p:spPr>
          <a:xfrm rot="5400000">
            <a:off x="8646730" y="2807217"/>
            <a:ext cx="273481" cy="376796"/>
          </a:xfrm>
          <a:prstGeom prst="leftArrow">
            <a:avLst/>
          </a:prstGeom>
          <a:solidFill>
            <a:srgbClr val="C6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8" name="箭头: 左 97">
            <a:extLst>
              <a:ext uri="{FF2B5EF4-FFF2-40B4-BE49-F238E27FC236}">
                <a16:creationId xmlns:a16="http://schemas.microsoft.com/office/drawing/2014/main" id="{1FAAB6DB-CE2A-4738-FE93-A350E2E4868E}"/>
              </a:ext>
            </a:extLst>
          </p:cNvPr>
          <p:cNvSpPr/>
          <p:nvPr/>
        </p:nvSpPr>
        <p:spPr>
          <a:xfrm rot="16200000">
            <a:off x="9760944" y="2830647"/>
            <a:ext cx="285870" cy="376798"/>
          </a:xfrm>
          <a:prstGeom prst="leftArrow">
            <a:avLst/>
          </a:prstGeom>
          <a:solidFill>
            <a:srgbClr val="C6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0" name="文本框 29">
            <a:extLst>
              <a:ext uri="{FF2B5EF4-FFF2-40B4-BE49-F238E27FC236}">
                <a16:creationId xmlns:a16="http://schemas.microsoft.com/office/drawing/2014/main" id="{2C0182A7-D286-9915-7AB8-ABF825D1E33F}"/>
              </a:ext>
            </a:extLst>
          </p:cNvPr>
          <p:cNvSpPr txBox="1"/>
          <p:nvPr/>
        </p:nvSpPr>
        <p:spPr>
          <a:xfrm>
            <a:off x="7881086" y="2895255"/>
            <a:ext cx="758541" cy="276999"/>
          </a:xfrm>
          <a:prstGeom prst="rect">
            <a:avLst/>
          </a:prstGeom>
          <a:noFill/>
        </p:spPr>
        <p:txBody>
          <a:bodyPr wrap="none" rtlCol="0">
            <a:spAutoFit/>
          </a:bodyPr>
          <a:lstStyle/>
          <a:p>
            <a:r>
              <a:rPr lang="en-US" altLang="zh-CN" sz="1200" b="1" dirty="0"/>
              <a:t>Scoring</a:t>
            </a:r>
          </a:p>
        </p:txBody>
      </p:sp>
      <p:sp>
        <p:nvSpPr>
          <p:cNvPr id="31" name="文本框 30">
            <a:extLst>
              <a:ext uri="{FF2B5EF4-FFF2-40B4-BE49-F238E27FC236}">
                <a16:creationId xmlns:a16="http://schemas.microsoft.com/office/drawing/2014/main" id="{15CC47FF-25C3-8702-F3CF-4565325FDC3C}"/>
              </a:ext>
            </a:extLst>
          </p:cNvPr>
          <p:cNvSpPr txBox="1"/>
          <p:nvPr/>
        </p:nvSpPr>
        <p:spPr>
          <a:xfrm>
            <a:off x="10052482" y="2855690"/>
            <a:ext cx="1128835" cy="276999"/>
          </a:xfrm>
          <a:prstGeom prst="rect">
            <a:avLst/>
          </a:prstGeom>
          <a:noFill/>
        </p:spPr>
        <p:txBody>
          <a:bodyPr wrap="none" rtlCol="0">
            <a:spAutoFit/>
          </a:bodyPr>
          <a:lstStyle/>
          <a:p>
            <a:r>
              <a:rPr lang="en-US" altLang="zh-CN" sz="1200" b="1" dirty="0"/>
              <a:t>Log </a:t>
            </a:r>
            <a:r>
              <a:rPr lang="en-US" altLang="zh-CN" sz="1200" b="1" dirty="0" err="1"/>
              <a:t>Probility</a:t>
            </a:r>
            <a:endParaRPr lang="en-US" altLang="zh-CN" sz="1200" b="1" dirty="0"/>
          </a:p>
        </p:txBody>
      </p:sp>
      <p:sp>
        <p:nvSpPr>
          <p:cNvPr id="32" name="箭头: 左 97">
            <a:extLst>
              <a:ext uri="{FF2B5EF4-FFF2-40B4-BE49-F238E27FC236}">
                <a16:creationId xmlns:a16="http://schemas.microsoft.com/office/drawing/2014/main" id="{8DAD7C3C-A3F8-F5F3-DA64-BFF5DF77A412}"/>
              </a:ext>
            </a:extLst>
          </p:cNvPr>
          <p:cNvSpPr/>
          <p:nvPr/>
        </p:nvSpPr>
        <p:spPr>
          <a:xfrm rot="16200000">
            <a:off x="9288540" y="2051975"/>
            <a:ext cx="305676" cy="333480"/>
          </a:xfrm>
          <a:prstGeom prst="leftArrow">
            <a:avLst/>
          </a:prstGeom>
          <a:solidFill>
            <a:srgbClr val="C6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aphicFrame>
        <p:nvGraphicFramePr>
          <p:cNvPr id="33" name="表格 32">
            <a:extLst>
              <a:ext uri="{FF2B5EF4-FFF2-40B4-BE49-F238E27FC236}">
                <a16:creationId xmlns:a16="http://schemas.microsoft.com/office/drawing/2014/main" id="{C12EA018-BACD-7DA4-61E6-4237379EB22F}"/>
              </a:ext>
            </a:extLst>
          </p:cNvPr>
          <p:cNvGraphicFramePr>
            <a:graphicFrameLocks noGrp="1"/>
          </p:cNvGraphicFramePr>
          <p:nvPr>
            <p:extLst>
              <p:ext uri="{D42A27DB-BD31-4B8C-83A1-F6EECF244321}">
                <p14:modId xmlns:p14="http://schemas.microsoft.com/office/powerpoint/2010/main" val="873596551"/>
              </p:ext>
            </p:extLst>
          </p:nvPr>
        </p:nvGraphicFramePr>
        <p:xfrm>
          <a:off x="7910801" y="3177863"/>
          <a:ext cx="3056228" cy="1072238"/>
        </p:xfrm>
        <a:graphic>
          <a:graphicData uri="http://schemas.openxmlformats.org/drawingml/2006/table">
            <a:tbl>
              <a:tblPr firstRow="1" bandRow="1">
                <a:tableStyleId>{F5AB1C69-6EDB-4FF4-983F-18BD219EF322}</a:tableStyleId>
              </a:tblPr>
              <a:tblGrid>
                <a:gridCol w="2348230">
                  <a:extLst>
                    <a:ext uri="{9D8B030D-6E8A-4147-A177-3AD203B41FA5}">
                      <a16:colId xmlns:a16="http://schemas.microsoft.com/office/drawing/2014/main" val="2683231801"/>
                    </a:ext>
                  </a:extLst>
                </a:gridCol>
                <a:gridCol w="707998">
                  <a:extLst>
                    <a:ext uri="{9D8B030D-6E8A-4147-A177-3AD203B41FA5}">
                      <a16:colId xmlns:a16="http://schemas.microsoft.com/office/drawing/2014/main" val="4197783590"/>
                    </a:ext>
                  </a:extLst>
                </a:gridCol>
              </a:tblGrid>
              <a:tr h="353239">
                <a:tc>
                  <a:txBody>
                    <a:bodyPr/>
                    <a:lstStyle/>
                    <a:p>
                      <a:r>
                        <a:rPr kumimoji="1" lang="en-US" altLang="zh-CN" sz="900" kern="1200" dirty="0">
                          <a:solidFill>
                            <a:schemeClr val="tx1"/>
                          </a:solidFill>
                          <a:latin typeface="+mn-lt"/>
                          <a:ea typeface="+mn-ea"/>
                          <a:cs typeface="+mn-cs"/>
                        </a:rPr>
                        <a:t>Write the antonym of the word</a:t>
                      </a:r>
                      <a:endParaRPr kumimoji="1" lang="zh-CN" altLang="en-US" sz="900" kern="1200" dirty="0">
                        <a:solidFill>
                          <a:schemeClr val="tx1"/>
                        </a:solidFill>
                        <a:latin typeface="+mn-lt"/>
                        <a:ea typeface="+mn-ea"/>
                        <a:cs typeface="+mn-cs"/>
                      </a:endParaRPr>
                    </a:p>
                  </a:txBody>
                  <a:tcPr/>
                </a:tc>
                <a:tc>
                  <a:txBody>
                    <a:bodyPr/>
                    <a:lstStyle/>
                    <a:p>
                      <a:pPr marL="0" algn="l" defTabSz="914400" rtl="0" eaLnBrk="1" latinLnBrk="0" hangingPunct="1"/>
                      <a:r>
                        <a:rPr kumimoji="1" lang="en-US" altLang="zh-CN" sz="900" b="1" kern="1200" dirty="0">
                          <a:solidFill>
                            <a:schemeClr val="accent6">
                              <a:lumMod val="50000"/>
                            </a:schemeClr>
                          </a:solidFill>
                          <a:latin typeface="+mn-lt"/>
                          <a:ea typeface="+mn-ea"/>
                          <a:cs typeface="+mn-cs"/>
                        </a:rPr>
                        <a:t>-0.26</a:t>
                      </a:r>
                      <a:endParaRPr kumimoji="1" lang="zh-CN" altLang="en-US" sz="900" b="1" kern="1200" dirty="0">
                        <a:solidFill>
                          <a:schemeClr val="accent6">
                            <a:lumMod val="50000"/>
                          </a:schemeClr>
                        </a:solidFill>
                        <a:latin typeface="+mn-lt"/>
                        <a:ea typeface="+mn-ea"/>
                        <a:cs typeface="+mn-cs"/>
                      </a:endParaRPr>
                    </a:p>
                  </a:txBody>
                  <a:tcPr/>
                </a:tc>
                <a:extLst>
                  <a:ext uri="{0D108BD9-81ED-4DB2-BD59-A6C34878D82A}">
                    <a16:rowId xmlns:a16="http://schemas.microsoft.com/office/drawing/2014/main" val="1509008017"/>
                  </a:ext>
                </a:extLst>
              </a:tr>
              <a:tr h="353239">
                <a:tc>
                  <a:txBody>
                    <a:bodyPr/>
                    <a:lstStyle/>
                    <a:p>
                      <a:pPr marL="0" algn="l" defTabSz="914400" rtl="0" eaLnBrk="1" latinLnBrk="0" hangingPunct="1"/>
                      <a:r>
                        <a:rPr kumimoji="1" lang="en-US" altLang="zh-CN" sz="900" b="1" kern="1200" dirty="0">
                          <a:solidFill>
                            <a:schemeClr val="tx1"/>
                          </a:solidFill>
                          <a:latin typeface="+mn-lt"/>
                          <a:ea typeface="+mn-ea"/>
                          <a:cs typeface="+mn-cs"/>
                        </a:rPr>
                        <a:t>give the antonym of the word provided.</a:t>
                      </a:r>
                      <a:endParaRPr kumimoji="1" lang="zh-CN" altLang="en-US" sz="900" b="1" kern="1200" dirty="0">
                        <a:solidFill>
                          <a:schemeClr val="tx1"/>
                        </a:solidFill>
                        <a:latin typeface="+mn-lt"/>
                        <a:ea typeface="+mn-ea"/>
                        <a:cs typeface="+mn-cs"/>
                      </a:endParaRPr>
                    </a:p>
                  </a:txBody>
                  <a:tcPr/>
                </a:tc>
                <a:tc>
                  <a:txBody>
                    <a:bodyPr/>
                    <a:lstStyle/>
                    <a:p>
                      <a:pPr marL="0" algn="l" defTabSz="914400" rtl="0" eaLnBrk="1" latinLnBrk="0" hangingPunct="1"/>
                      <a:r>
                        <a:rPr kumimoji="1" lang="en-US" altLang="zh-CN" sz="900" b="1" kern="1200" dirty="0">
                          <a:solidFill>
                            <a:schemeClr val="accent6">
                              <a:lumMod val="50000"/>
                            </a:schemeClr>
                          </a:solidFill>
                          <a:latin typeface="+mn-lt"/>
                          <a:ea typeface="+mn-ea"/>
                          <a:cs typeface="+mn-cs"/>
                        </a:rPr>
                        <a:t>-0.28</a:t>
                      </a:r>
                      <a:endParaRPr kumimoji="1" lang="zh-CN" altLang="en-US" sz="900" b="1" kern="1200" dirty="0">
                        <a:solidFill>
                          <a:schemeClr val="accent6">
                            <a:lumMod val="50000"/>
                          </a:schemeClr>
                        </a:solidFill>
                        <a:latin typeface="+mn-lt"/>
                        <a:ea typeface="+mn-ea"/>
                        <a:cs typeface="+mn-cs"/>
                      </a:endParaRPr>
                    </a:p>
                  </a:txBody>
                  <a:tcPr/>
                </a:tc>
                <a:extLst>
                  <a:ext uri="{0D108BD9-81ED-4DB2-BD59-A6C34878D82A}">
                    <a16:rowId xmlns:a16="http://schemas.microsoft.com/office/drawing/2014/main" val="2127675476"/>
                  </a:ext>
                </a:extLst>
              </a:tr>
              <a:tr h="0">
                <a:tc>
                  <a:txBody>
                    <a:bodyPr/>
                    <a:lstStyle/>
                    <a:p>
                      <a:pPr marL="0" algn="l" defTabSz="914400" rtl="0" eaLnBrk="1" latinLnBrk="0" hangingPunct="1"/>
                      <a:r>
                        <a:rPr kumimoji="1" lang="en-US" altLang="zh-CN" sz="900" b="1" kern="1200" dirty="0">
                          <a:solidFill>
                            <a:schemeClr val="tx1"/>
                          </a:solidFill>
                          <a:latin typeface="+mn-lt"/>
                          <a:ea typeface="+mn-ea"/>
                          <a:cs typeface="+mn-cs"/>
                        </a:rPr>
                        <a:t>…</a:t>
                      </a:r>
                      <a:endParaRPr kumimoji="1" lang="zh-CN" altLang="en-US" sz="900" b="1" kern="1200" dirty="0">
                        <a:solidFill>
                          <a:schemeClr val="tx1"/>
                        </a:solidFill>
                        <a:latin typeface="+mn-lt"/>
                        <a:ea typeface="+mn-ea"/>
                        <a:cs typeface="+mn-cs"/>
                      </a:endParaRPr>
                    </a:p>
                  </a:txBody>
                  <a:tcPr/>
                </a:tc>
                <a:tc>
                  <a:txBody>
                    <a:bodyPr/>
                    <a:lstStyle/>
                    <a:p>
                      <a:endParaRPr lang="zh-CN" altLang="en-US" dirty="0"/>
                    </a:p>
                  </a:txBody>
                  <a:tcPr/>
                </a:tc>
                <a:extLst>
                  <a:ext uri="{0D108BD9-81ED-4DB2-BD59-A6C34878D82A}">
                    <a16:rowId xmlns:a16="http://schemas.microsoft.com/office/drawing/2014/main" val="3430607460"/>
                  </a:ext>
                </a:extLst>
              </a:tr>
            </a:tbl>
          </a:graphicData>
        </a:graphic>
      </p:graphicFrame>
      <p:sp>
        <p:nvSpPr>
          <p:cNvPr id="35" name="箭头: 左 97">
            <a:extLst>
              <a:ext uri="{FF2B5EF4-FFF2-40B4-BE49-F238E27FC236}">
                <a16:creationId xmlns:a16="http://schemas.microsoft.com/office/drawing/2014/main" id="{2EB87E1E-3825-AD03-D647-185231852478}"/>
              </a:ext>
            </a:extLst>
          </p:cNvPr>
          <p:cNvSpPr/>
          <p:nvPr/>
        </p:nvSpPr>
        <p:spPr>
          <a:xfrm rot="16200000">
            <a:off x="9369466" y="4155275"/>
            <a:ext cx="285870" cy="376798"/>
          </a:xfrm>
          <a:prstGeom prst="leftArrow">
            <a:avLst/>
          </a:prstGeom>
          <a:solidFill>
            <a:srgbClr val="C6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6" name="矩形: 圆角 28">
            <a:extLst>
              <a:ext uri="{FF2B5EF4-FFF2-40B4-BE49-F238E27FC236}">
                <a16:creationId xmlns:a16="http://schemas.microsoft.com/office/drawing/2014/main" id="{85CD12C8-59EE-670D-6F8C-5F86FE2F6DF2}"/>
              </a:ext>
            </a:extLst>
          </p:cNvPr>
          <p:cNvSpPr/>
          <p:nvPr/>
        </p:nvSpPr>
        <p:spPr>
          <a:xfrm>
            <a:off x="1313991" y="4447570"/>
            <a:ext cx="1177209" cy="4616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Regular"/>
                <a:ea typeface="微软雅黑 Light" panose="020B0502040204020203" pitchFamily="34" charset="-122"/>
              </a:rPr>
              <a:t>01</a:t>
            </a:r>
            <a:endParaRPr lang="zh-CN" altLang="en-US" dirty="0">
              <a:latin typeface="Arial Regular"/>
              <a:ea typeface="微软雅黑 Light" panose="020B0502040204020203" pitchFamily="34" charset="-122"/>
            </a:endParaRPr>
          </a:p>
        </p:txBody>
      </p:sp>
      <p:sp>
        <p:nvSpPr>
          <p:cNvPr id="47" name="矩形: 圆角 28">
            <a:extLst>
              <a:ext uri="{FF2B5EF4-FFF2-40B4-BE49-F238E27FC236}">
                <a16:creationId xmlns:a16="http://schemas.microsoft.com/office/drawing/2014/main" id="{7C6F75EB-6440-82C9-9A32-FF2D678DB955}"/>
              </a:ext>
            </a:extLst>
          </p:cNvPr>
          <p:cNvSpPr/>
          <p:nvPr/>
        </p:nvSpPr>
        <p:spPr>
          <a:xfrm>
            <a:off x="5134295" y="4707375"/>
            <a:ext cx="1177209" cy="4616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Regular"/>
                <a:ea typeface="微软雅黑 Light" panose="020B0502040204020203" pitchFamily="34" charset="-122"/>
              </a:rPr>
              <a:t>02</a:t>
            </a:r>
            <a:endParaRPr lang="zh-CN" altLang="en-US" dirty="0">
              <a:latin typeface="Arial Regular"/>
              <a:ea typeface="微软雅黑 Light" panose="020B0502040204020203" pitchFamily="34" charset="-122"/>
            </a:endParaRPr>
          </a:p>
        </p:txBody>
      </p:sp>
      <p:sp>
        <p:nvSpPr>
          <p:cNvPr id="48" name="矩形: 圆角 28">
            <a:extLst>
              <a:ext uri="{FF2B5EF4-FFF2-40B4-BE49-F238E27FC236}">
                <a16:creationId xmlns:a16="http://schemas.microsoft.com/office/drawing/2014/main" id="{48A3FB46-C725-380B-C715-9FE93474714C}"/>
              </a:ext>
            </a:extLst>
          </p:cNvPr>
          <p:cNvSpPr/>
          <p:nvPr/>
        </p:nvSpPr>
        <p:spPr>
          <a:xfrm>
            <a:off x="9104841" y="5135375"/>
            <a:ext cx="1177209" cy="4616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Regular"/>
                <a:ea typeface="微软雅黑 Light" panose="020B0502040204020203" pitchFamily="34" charset="-122"/>
              </a:rPr>
              <a:t>03</a:t>
            </a:r>
            <a:endParaRPr lang="zh-CN" altLang="en-US" dirty="0">
              <a:latin typeface="Arial Regular"/>
              <a:ea typeface="微软雅黑 Light" panose="020B0502040204020203" pitchFamily="34" charset="-122"/>
            </a:endParaRPr>
          </a:p>
        </p:txBody>
      </p:sp>
      <p:sp>
        <p:nvSpPr>
          <p:cNvPr id="19" name="文本框 18">
            <a:extLst>
              <a:ext uri="{FF2B5EF4-FFF2-40B4-BE49-F238E27FC236}">
                <a16:creationId xmlns:a16="http://schemas.microsoft.com/office/drawing/2014/main" id="{8CAD46F9-9A6F-2AE4-829C-BE21942419BB}"/>
              </a:ext>
            </a:extLst>
          </p:cNvPr>
          <p:cNvSpPr txBox="1"/>
          <p:nvPr/>
        </p:nvSpPr>
        <p:spPr>
          <a:xfrm>
            <a:off x="172140" y="5138541"/>
            <a:ext cx="2762373" cy="361317"/>
          </a:xfrm>
          <a:prstGeom prst="rect">
            <a:avLst/>
          </a:prstGeom>
          <a:noFill/>
        </p:spPr>
        <p:txBody>
          <a:bodyPr wrap="square">
            <a:spAutoFit/>
          </a:bodyPr>
          <a:lstStyle/>
          <a:p>
            <a:pPr marL="0" lvl="2" algn="ctr">
              <a:lnSpc>
                <a:spcPct val="120000"/>
              </a:lnSpc>
              <a:spcBef>
                <a:spcPts val="600"/>
              </a:spcBef>
              <a:spcAft>
                <a:spcPts val="600"/>
              </a:spcAft>
              <a:tabLst>
                <a:tab pos="226695" algn="l"/>
              </a:tabLst>
            </a:pPr>
            <a:r>
              <a:rPr lang="zh-CN" altLang="en-US" sz="1600" b="1"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多尺度文本抽取</a:t>
            </a:r>
            <a:endParaRPr lang="zh-CN" altLang="zh-CN" sz="1600" b="1"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20" name="文本框 19">
            <a:extLst>
              <a:ext uri="{FF2B5EF4-FFF2-40B4-BE49-F238E27FC236}">
                <a16:creationId xmlns:a16="http://schemas.microsoft.com/office/drawing/2014/main" id="{DAA33F0D-F27C-2678-8671-F5008350E0A4}"/>
              </a:ext>
            </a:extLst>
          </p:cNvPr>
          <p:cNvSpPr txBox="1"/>
          <p:nvPr/>
        </p:nvSpPr>
        <p:spPr>
          <a:xfrm>
            <a:off x="3819689" y="5378413"/>
            <a:ext cx="3511093" cy="348557"/>
          </a:xfrm>
          <a:prstGeom prst="rect">
            <a:avLst/>
          </a:prstGeom>
          <a:noFill/>
        </p:spPr>
        <p:txBody>
          <a:bodyPr wrap="square">
            <a:spAutoFit/>
          </a:bodyPr>
          <a:lstStyle/>
          <a:p>
            <a:pPr marL="0" lvl="2" algn="ctr">
              <a:lnSpc>
                <a:spcPct val="120000"/>
              </a:lnSpc>
              <a:spcBef>
                <a:spcPts val="600"/>
              </a:spcBef>
              <a:spcAft>
                <a:spcPts val="600"/>
              </a:spcAft>
              <a:tabLst>
                <a:tab pos="226695" algn="l"/>
              </a:tabLst>
            </a:pPr>
            <a:r>
              <a:rPr lang="zh-CN" altLang="en-US" sz="1600" b="1"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rPr>
              <a:t>基于全局语义的混合索引召回</a:t>
            </a:r>
            <a:endParaRPr lang="zh-CN" altLang="zh-CN" sz="1600" b="1" kern="100" dirty="0">
              <a:solidFill>
                <a:srgbClr val="000000"/>
              </a:solidFill>
              <a:effectLst/>
              <a:latin typeface="黑体" panose="02010609060101010101" pitchFamily="49" charset="-122"/>
              <a:ea typeface="黑体" panose="02010609060101010101" pitchFamily="49" charset="-122"/>
              <a:cs typeface="宋体" panose="02010600030101010101" pitchFamily="2" charset="-122"/>
            </a:endParaRPr>
          </a:p>
        </p:txBody>
      </p:sp>
      <p:sp>
        <p:nvSpPr>
          <p:cNvPr id="26" name="文本框 25">
            <a:extLst>
              <a:ext uri="{FF2B5EF4-FFF2-40B4-BE49-F238E27FC236}">
                <a16:creationId xmlns:a16="http://schemas.microsoft.com/office/drawing/2014/main" id="{35F859B7-F4BF-BAC0-0B42-048D955A7000}"/>
              </a:ext>
            </a:extLst>
          </p:cNvPr>
          <p:cNvSpPr txBox="1"/>
          <p:nvPr/>
        </p:nvSpPr>
        <p:spPr>
          <a:xfrm>
            <a:off x="7601420" y="5674430"/>
            <a:ext cx="4013393" cy="348557"/>
          </a:xfrm>
          <a:prstGeom prst="rect">
            <a:avLst/>
          </a:prstGeom>
          <a:noFill/>
        </p:spPr>
        <p:txBody>
          <a:bodyPr wrap="square">
            <a:spAutoFit/>
          </a:bodyPr>
          <a:lstStyle/>
          <a:p>
            <a:pPr marL="0" lvl="2" algn="ctr">
              <a:lnSpc>
                <a:spcPct val="120000"/>
              </a:lnSpc>
              <a:spcBef>
                <a:spcPts val="600"/>
              </a:spcBef>
              <a:spcAft>
                <a:spcPts val="600"/>
              </a:spcAft>
              <a:tabLst>
                <a:tab pos="226695" algn="l"/>
              </a:tabLst>
            </a:pPr>
            <a:r>
              <a:rPr lang="zh-CN" altLang="zh-CN" sz="1600" b="1" kern="100" dirty="0">
                <a:solidFill>
                  <a:srgbClr val="000000"/>
                </a:solidFill>
                <a:latin typeface="黑体" panose="02010609060101010101" pitchFamily="49" charset="-122"/>
                <a:ea typeface="黑体" panose="02010609060101010101" pitchFamily="49" charset="-122"/>
              </a:rPr>
              <a:t>基于梯度下降的</a:t>
            </a:r>
            <a:r>
              <a:rPr lang="zh-CN" altLang="en-US" sz="1600" b="1" kern="100" dirty="0">
                <a:solidFill>
                  <a:srgbClr val="000000"/>
                </a:solidFill>
                <a:latin typeface="黑体" panose="02010609060101010101" pitchFamily="49" charset="-122"/>
                <a:ea typeface="黑体" panose="02010609060101010101" pitchFamily="49" charset="-122"/>
              </a:rPr>
              <a:t>自动提示词工程（</a:t>
            </a:r>
            <a:r>
              <a:rPr lang="en-US" altLang="zh-CN" sz="1600" b="1" kern="100" dirty="0">
                <a:solidFill>
                  <a:srgbClr val="000000"/>
                </a:solidFill>
                <a:latin typeface="黑体" panose="02010609060101010101" pitchFamily="49" charset="-122"/>
                <a:ea typeface="黑体" panose="02010609060101010101" pitchFamily="49" charset="-122"/>
              </a:rPr>
              <a:t>APE</a:t>
            </a:r>
            <a:r>
              <a:rPr lang="zh-CN" altLang="en-US" sz="1600" b="1" kern="100"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696217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B0AEB4-6668-47A8-97EF-5B3788EE5E67}"/>
              </a:ext>
            </a:extLst>
          </p:cNvPr>
          <p:cNvSpPr>
            <a:spLocks noGrp="1"/>
          </p:cNvSpPr>
          <p:nvPr>
            <p:ph type="title"/>
          </p:nvPr>
        </p:nvSpPr>
        <p:spPr/>
        <p:txBody>
          <a:bodyPr/>
          <a:lstStyle/>
          <a:p>
            <a:r>
              <a:rPr lang="zh-CN" altLang="en-US" dirty="0"/>
              <a:t>研究内容 </a:t>
            </a:r>
            <a:r>
              <a:rPr lang="en-US" altLang="zh-CN" dirty="0"/>
              <a:t>- </a:t>
            </a:r>
            <a:r>
              <a:rPr lang="zh-CN" altLang="en-US" sz="1800" dirty="0"/>
              <a:t>多尺度文本抽取</a:t>
            </a:r>
          </a:p>
        </p:txBody>
      </p:sp>
      <p:grpSp>
        <p:nvGrpSpPr>
          <p:cNvPr id="100" name="组合 99">
            <a:extLst>
              <a:ext uri="{FF2B5EF4-FFF2-40B4-BE49-F238E27FC236}">
                <a16:creationId xmlns:a16="http://schemas.microsoft.com/office/drawing/2014/main" id="{DBD3B53C-A3F2-0401-BEFE-F4835FB9BE63}"/>
              </a:ext>
            </a:extLst>
          </p:cNvPr>
          <p:cNvGrpSpPr/>
          <p:nvPr/>
        </p:nvGrpSpPr>
        <p:grpSpPr>
          <a:xfrm>
            <a:off x="874633" y="1734093"/>
            <a:ext cx="3149865" cy="3793830"/>
            <a:chOff x="729212" y="2010204"/>
            <a:chExt cx="3149865" cy="3793830"/>
          </a:xfrm>
        </p:grpSpPr>
        <p:sp>
          <p:nvSpPr>
            <p:cNvPr id="101" name="矩形: 圆角 100">
              <a:extLst>
                <a:ext uri="{FF2B5EF4-FFF2-40B4-BE49-F238E27FC236}">
                  <a16:creationId xmlns:a16="http://schemas.microsoft.com/office/drawing/2014/main" id="{27401576-2039-AD64-60FF-E297083355AD}"/>
                </a:ext>
              </a:extLst>
            </p:cNvPr>
            <p:cNvSpPr/>
            <p:nvPr/>
          </p:nvSpPr>
          <p:spPr>
            <a:xfrm>
              <a:off x="752189" y="4206240"/>
              <a:ext cx="3126888" cy="1597794"/>
            </a:xfrm>
            <a:prstGeom prst="roundRect">
              <a:avLst>
                <a:gd name="adj" fmla="val 6426"/>
              </a:avLst>
            </a:prstGeom>
            <a:solidFill>
              <a:schemeClr val="bg1"/>
            </a:solid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101">
              <a:extLst>
                <a:ext uri="{FF2B5EF4-FFF2-40B4-BE49-F238E27FC236}">
                  <a16:creationId xmlns:a16="http://schemas.microsoft.com/office/drawing/2014/main" id="{058C9383-2FAD-5A6E-00ED-FAC32548AE40}"/>
                </a:ext>
              </a:extLst>
            </p:cNvPr>
            <p:cNvPicPr>
              <a:picLocks noChangeAspect="1"/>
            </p:cNvPicPr>
            <p:nvPr/>
          </p:nvPicPr>
          <p:blipFill>
            <a:blip r:embed="rId2"/>
            <a:stretch>
              <a:fillRect/>
            </a:stretch>
          </p:blipFill>
          <p:spPr>
            <a:xfrm>
              <a:off x="2088841" y="3461103"/>
              <a:ext cx="312696" cy="312696"/>
            </a:xfrm>
            <a:prstGeom prst="rect">
              <a:avLst/>
            </a:prstGeom>
          </p:spPr>
        </p:pic>
        <p:pic>
          <p:nvPicPr>
            <p:cNvPr id="103" name="图片 102">
              <a:extLst>
                <a:ext uri="{FF2B5EF4-FFF2-40B4-BE49-F238E27FC236}">
                  <a16:creationId xmlns:a16="http://schemas.microsoft.com/office/drawing/2014/main" id="{8F491D90-7DA0-D999-54F8-95C075F11B05}"/>
                </a:ext>
              </a:extLst>
            </p:cNvPr>
            <p:cNvPicPr>
              <a:picLocks noChangeAspect="1"/>
            </p:cNvPicPr>
            <p:nvPr/>
          </p:nvPicPr>
          <p:blipFill>
            <a:blip r:embed="rId3"/>
            <a:stretch>
              <a:fillRect/>
            </a:stretch>
          </p:blipFill>
          <p:spPr>
            <a:xfrm>
              <a:off x="1305266" y="2110653"/>
              <a:ext cx="524194" cy="524194"/>
            </a:xfrm>
            <a:prstGeom prst="rect">
              <a:avLst/>
            </a:prstGeom>
          </p:spPr>
        </p:pic>
        <p:pic>
          <p:nvPicPr>
            <p:cNvPr id="104" name="图片 103">
              <a:extLst>
                <a:ext uri="{FF2B5EF4-FFF2-40B4-BE49-F238E27FC236}">
                  <a16:creationId xmlns:a16="http://schemas.microsoft.com/office/drawing/2014/main" id="{003B7622-FEBF-B956-D2A8-1373ED26B144}"/>
                </a:ext>
              </a:extLst>
            </p:cNvPr>
            <p:cNvPicPr>
              <a:picLocks noChangeAspect="1"/>
            </p:cNvPicPr>
            <p:nvPr/>
          </p:nvPicPr>
          <p:blipFill>
            <a:blip r:embed="rId4"/>
            <a:stretch>
              <a:fillRect/>
            </a:stretch>
          </p:blipFill>
          <p:spPr>
            <a:xfrm>
              <a:off x="1907995" y="2034709"/>
              <a:ext cx="701242" cy="701242"/>
            </a:xfrm>
            <a:prstGeom prst="rect">
              <a:avLst/>
            </a:prstGeom>
          </p:spPr>
        </p:pic>
        <p:sp>
          <p:nvSpPr>
            <p:cNvPr id="105" name="矩形: 圆角 87">
              <a:extLst>
                <a:ext uri="{FF2B5EF4-FFF2-40B4-BE49-F238E27FC236}">
                  <a16:creationId xmlns:a16="http://schemas.microsoft.com/office/drawing/2014/main" id="{B402F249-DC34-BDC9-7037-C169603C5660}"/>
                </a:ext>
              </a:extLst>
            </p:cNvPr>
            <p:cNvSpPr/>
            <p:nvPr/>
          </p:nvSpPr>
          <p:spPr>
            <a:xfrm>
              <a:off x="1069825" y="2010204"/>
              <a:ext cx="2281319" cy="769048"/>
            </a:xfrm>
            <a:prstGeom prst="roundRect">
              <a:avLst>
                <a:gd name="adj" fmla="val 9925"/>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106" name="矩形: 圆角 6">
              <a:extLst>
                <a:ext uri="{FF2B5EF4-FFF2-40B4-BE49-F238E27FC236}">
                  <a16:creationId xmlns:a16="http://schemas.microsoft.com/office/drawing/2014/main" id="{951BCD51-5FE2-C5B2-932C-ED6EC51FF946}"/>
                </a:ext>
              </a:extLst>
            </p:cNvPr>
            <p:cNvSpPr/>
            <p:nvPr/>
          </p:nvSpPr>
          <p:spPr>
            <a:xfrm>
              <a:off x="729212" y="3272556"/>
              <a:ext cx="969648" cy="551417"/>
            </a:xfrm>
            <a:prstGeom prst="roundRect">
              <a:avLst/>
            </a:prstGeom>
            <a:solidFill>
              <a:schemeClr val="accent6">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文本抽取</a:t>
              </a:r>
            </a:p>
          </p:txBody>
        </p:sp>
        <p:sp>
          <p:nvSpPr>
            <p:cNvPr id="107" name="矩形: 圆角 6">
              <a:extLst>
                <a:ext uri="{FF2B5EF4-FFF2-40B4-BE49-F238E27FC236}">
                  <a16:creationId xmlns:a16="http://schemas.microsoft.com/office/drawing/2014/main" id="{71DA940D-97CA-713B-7411-7598D1EA56A5}"/>
                </a:ext>
              </a:extLst>
            </p:cNvPr>
            <p:cNvSpPr/>
            <p:nvPr/>
          </p:nvSpPr>
          <p:spPr>
            <a:xfrm>
              <a:off x="2741082" y="3252606"/>
              <a:ext cx="1049447" cy="551417"/>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特征计算</a:t>
              </a:r>
            </a:p>
          </p:txBody>
        </p:sp>
        <p:cxnSp>
          <p:nvCxnSpPr>
            <p:cNvPr id="108" name="直接箭头连接符 101">
              <a:extLst>
                <a:ext uri="{FF2B5EF4-FFF2-40B4-BE49-F238E27FC236}">
                  <a16:creationId xmlns:a16="http://schemas.microsoft.com/office/drawing/2014/main" id="{06709D3D-251E-AAD8-CBB8-351FBCAC205B}"/>
                </a:ext>
              </a:extLst>
            </p:cNvPr>
            <p:cNvCxnSpPr>
              <a:cxnSpLocks/>
              <a:stCxn id="102" idx="3"/>
              <a:endCxn id="107" idx="1"/>
            </p:cNvCxnSpPr>
            <p:nvPr/>
          </p:nvCxnSpPr>
          <p:spPr>
            <a:xfrm flipV="1">
              <a:off x="2401537" y="3528315"/>
              <a:ext cx="339545" cy="89136"/>
            </a:xfrm>
            <a:prstGeom prst="curved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1">
              <a:extLst>
                <a:ext uri="{FF2B5EF4-FFF2-40B4-BE49-F238E27FC236}">
                  <a16:creationId xmlns:a16="http://schemas.microsoft.com/office/drawing/2014/main" id="{7DAB2B9B-9C0F-1856-FDD1-295066F4F602}"/>
                </a:ext>
              </a:extLst>
            </p:cNvPr>
            <p:cNvCxnSpPr>
              <a:cxnSpLocks/>
              <a:stCxn id="102" idx="1"/>
              <a:endCxn id="106" idx="3"/>
            </p:cNvCxnSpPr>
            <p:nvPr/>
          </p:nvCxnSpPr>
          <p:spPr>
            <a:xfrm rot="10800000">
              <a:off x="1698861" y="3548265"/>
              <a:ext cx="389981" cy="69186"/>
            </a:xfrm>
            <a:prstGeom prst="curved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0" name="箭头: 左 97">
              <a:extLst>
                <a:ext uri="{FF2B5EF4-FFF2-40B4-BE49-F238E27FC236}">
                  <a16:creationId xmlns:a16="http://schemas.microsoft.com/office/drawing/2014/main" id="{27BAA03E-A93D-AFC4-D672-C06E1C8C13F4}"/>
                </a:ext>
              </a:extLst>
            </p:cNvPr>
            <p:cNvSpPr/>
            <p:nvPr/>
          </p:nvSpPr>
          <p:spPr>
            <a:xfrm rot="16200000">
              <a:off x="2080296" y="2930224"/>
              <a:ext cx="356641" cy="312694"/>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pic>
          <p:nvPicPr>
            <p:cNvPr id="111" name="图片 110">
              <a:extLst>
                <a:ext uri="{FF2B5EF4-FFF2-40B4-BE49-F238E27FC236}">
                  <a16:creationId xmlns:a16="http://schemas.microsoft.com/office/drawing/2014/main" id="{059C47D7-7CC5-B71E-F403-6FF95C434422}"/>
                </a:ext>
              </a:extLst>
            </p:cNvPr>
            <p:cNvPicPr>
              <a:picLocks noChangeAspect="1"/>
            </p:cNvPicPr>
            <p:nvPr/>
          </p:nvPicPr>
          <p:blipFill>
            <a:blip r:embed="rId5"/>
            <a:stretch>
              <a:fillRect/>
            </a:stretch>
          </p:blipFill>
          <p:spPr>
            <a:xfrm>
              <a:off x="2168834" y="4343569"/>
              <a:ext cx="1486940" cy="1323136"/>
            </a:xfrm>
            <a:prstGeom prst="rect">
              <a:avLst/>
            </a:prstGeom>
          </p:spPr>
        </p:pic>
        <p:pic>
          <p:nvPicPr>
            <p:cNvPr id="112" name="图片 111">
              <a:extLst>
                <a:ext uri="{FF2B5EF4-FFF2-40B4-BE49-F238E27FC236}">
                  <a16:creationId xmlns:a16="http://schemas.microsoft.com/office/drawing/2014/main" id="{80409EC6-BD75-AEDA-5555-118384A269E3}"/>
                </a:ext>
              </a:extLst>
            </p:cNvPr>
            <p:cNvPicPr>
              <a:picLocks noChangeAspect="1"/>
            </p:cNvPicPr>
            <p:nvPr/>
          </p:nvPicPr>
          <p:blipFill>
            <a:blip r:embed="rId6"/>
            <a:stretch>
              <a:fillRect/>
            </a:stretch>
          </p:blipFill>
          <p:spPr>
            <a:xfrm>
              <a:off x="1228011" y="4879661"/>
              <a:ext cx="585672" cy="585672"/>
            </a:xfrm>
            <a:prstGeom prst="rect">
              <a:avLst/>
            </a:prstGeom>
          </p:spPr>
        </p:pic>
        <p:sp>
          <p:nvSpPr>
            <p:cNvPr id="113" name="文本框 112">
              <a:extLst>
                <a:ext uri="{FF2B5EF4-FFF2-40B4-BE49-F238E27FC236}">
                  <a16:creationId xmlns:a16="http://schemas.microsoft.com/office/drawing/2014/main" id="{199415B7-6732-A6DF-541A-51799D7E48B8}"/>
                </a:ext>
              </a:extLst>
            </p:cNvPr>
            <p:cNvSpPr txBox="1"/>
            <p:nvPr/>
          </p:nvSpPr>
          <p:spPr>
            <a:xfrm>
              <a:off x="852422" y="4542812"/>
              <a:ext cx="1261884" cy="276999"/>
            </a:xfrm>
            <a:prstGeom prst="rect">
              <a:avLst/>
            </a:prstGeom>
            <a:noFill/>
          </p:spPr>
          <p:txBody>
            <a:bodyPr wrap="none" rtlCol="0">
              <a:spAutoFit/>
            </a:bodyPr>
            <a:lstStyle/>
            <a:p>
              <a:pPr algn="ctr"/>
              <a:r>
                <a:rPr lang="zh-CN" altLang="en-US" sz="1200" dirty="0">
                  <a:latin typeface="黑体" panose="02010609060101010101" pitchFamily="49" charset="-122"/>
                  <a:ea typeface="黑体" panose="02010609060101010101" pitchFamily="49" charset="-122"/>
                </a:rPr>
                <a:t>多尺度语义抽取</a:t>
              </a:r>
            </a:p>
          </p:txBody>
        </p:sp>
        <p:cxnSp>
          <p:nvCxnSpPr>
            <p:cNvPr id="114" name="直接箭头连接符 101">
              <a:extLst>
                <a:ext uri="{FF2B5EF4-FFF2-40B4-BE49-F238E27FC236}">
                  <a16:creationId xmlns:a16="http://schemas.microsoft.com/office/drawing/2014/main" id="{859E91FD-644F-944C-8595-05D9BC080F1E}"/>
                </a:ext>
              </a:extLst>
            </p:cNvPr>
            <p:cNvCxnSpPr>
              <a:cxnSpLocks/>
              <a:stCxn id="102" idx="2"/>
              <a:endCxn id="101" idx="0"/>
            </p:cNvCxnSpPr>
            <p:nvPr/>
          </p:nvCxnSpPr>
          <p:spPr>
            <a:xfrm rot="16200000" flipH="1">
              <a:off x="2064191" y="3954797"/>
              <a:ext cx="432441" cy="70444"/>
            </a:xfrm>
            <a:prstGeom prst="curvedConnector3">
              <a:avLst>
                <a:gd name="adj1" fmla="val 5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5" name="图形 114">
              <a:extLst>
                <a:ext uri="{FF2B5EF4-FFF2-40B4-BE49-F238E27FC236}">
                  <a16:creationId xmlns:a16="http://schemas.microsoft.com/office/drawing/2014/main" id="{BA8C9807-A88C-9A6D-9583-599749DF40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5086" y="2205402"/>
              <a:ext cx="689484" cy="333710"/>
            </a:xfrm>
            <a:prstGeom prst="rect">
              <a:avLst/>
            </a:prstGeom>
          </p:spPr>
        </p:pic>
      </p:grp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CCA17C50-7EDE-BA66-3FDF-35BC6451F3D5}"/>
                  </a:ext>
                </a:extLst>
              </p:cNvPr>
              <p:cNvSpPr txBox="1"/>
              <p:nvPr/>
            </p:nvSpPr>
            <p:spPr>
              <a:xfrm>
                <a:off x="4570827" y="1758598"/>
                <a:ext cx="7243369" cy="3931141"/>
              </a:xfrm>
              <a:prstGeom prst="rect">
                <a:avLst/>
              </a:prstGeom>
              <a:noFill/>
            </p:spPr>
            <p:txBody>
              <a:bodyPr wrap="square">
                <a:spAutoFit/>
              </a:bodyPr>
              <a:lstStyle/>
              <a:p>
                <a:pPr indent="304800" algn="just">
                  <a:lnSpc>
                    <a:spcPct val="150000"/>
                  </a:lnSpc>
                </a:pPr>
                <a:r>
                  <a:rPr lang="zh-CN" altLang="en-US" sz="1400" kern="100" dirty="0">
                    <a:effectLst/>
                    <a:latin typeface="黑体" panose="02010609060101010101" pitchFamily="49" charset="-122"/>
                    <a:ea typeface="黑体" panose="02010609060101010101" pitchFamily="49" charset="-122"/>
                  </a:rPr>
                  <a:t>现有的文档切分方式，通常是根据文本的长度再结合语义完整性进行固定切分。然而这种做法会损失文章的全局语义。本文将结合文章整体的骨架进行对文档进行层级化的切分。文章的上下文信息和层次信息将最大化的进行保留，从而提升文档召回的准确性。</a:t>
                </a:r>
              </a:p>
              <a:p>
                <a:pPr indent="304800" algn="just">
                  <a:lnSpc>
                    <a:spcPct val="150000"/>
                  </a:lnSpc>
                </a:pPr>
                <a:r>
                  <a:rPr lang="zh-CN" altLang="en-US" sz="1400" kern="100" dirty="0">
                    <a:effectLst/>
                    <a:latin typeface="黑体" panose="02010609060101010101" pitchFamily="49" charset="-122"/>
                    <a:ea typeface="黑体" panose="02010609060101010101" pitchFamily="49" charset="-122"/>
                  </a:rPr>
                  <a:t>具体来说，将一篇文章看作是一个特定序列 </a:t>
                </a:r>
                <a:r>
                  <a:rPr lang="en-US" altLang="zh-CN" sz="1400" kern="100" dirty="0">
                    <a:effectLst/>
                    <a:latin typeface="黑体" panose="02010609060101010101" pitchFamily="49" charset="-122"/>
                    <a:ea typeface="黑体" panose="02010609060101010101" pitchFamily="49" charset="-122"/>
                  </a:rPr>
                  <a:t>S </a:t>
                </a:r>
                <a:r>
                  <a:rPr lang="zh-CN" altLang="en-US" sz="1400" kern="100" dirty="0">
                    <a:effectLst/>
                    <a:latin typeface="黑体" panose="02010609060101010101" pitchFamily="49" charset="-122"/>
                    <a:ea typeface="黑体" panose="02010609060101010101" pitchFamily="49" charset="-122"/>
                  </a:rPr>
                  <a:t>， </a:t>
                </a:r>
                <a:r>
                  <a:rPr lang="en-US" altLang="zh-CN" sz="1400" kern="100" dirty="0">
                    <a:effectLst/>
                    <a:latin typeface="黑体" panose="02010609060101010101" pitchFamily="49" charset="-122"/>
                    <a:ea typeface="黑体" panose="02010609060101010101" pitchFamily="49" charset="-122"/>
                  </a:rPr>
                  <a:t>x </a:t>
                </a:r>
                <a:r>
                  <a:rPr lang="zh-CN" altLang="en-US" sz="1400" kern="100" dirty="0">
                    <a:effectLst/>
                    <a:latin typeface="黑体" panose="02010609060101010101" pitchFamily="49" charset="-122"/>
                    <a:ea typeface="黑体" panose="02010609060101010101" pitchFamily="49" charset="-122"/>
                  </a:rPr>
                  <a:t>表示文章序列的某一个元素。则抽取过程可以表示为：</a:t>
                </a:r>
                <a:endParaRPr lang="en-US" altLang="zh-CN" sz="1400" i="1" kern="100" dirty="0">
                  <a:effectLst/>
                  <a:latin typeface="Cambria Math" panose="02040503050406030204" pitchFamily="18" charset="0"/>
                  <a:ea typeface="Cambria Math" panose="020405030504060302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d>
                        <m:dPr>
                          <m:begChr m:val="{"/>
                          <m:endChr m:val="|"/>
                          <m:ctrlPr>
                            <a:rPr lang="zh-CN" altLang="zh-CN" sz="1400" i="1" kern="100" smtClean="0">
                              <a:effectLst/>
                              <a:latin typeface="Cambria Math" panose="02040503050406030204" pitchFamily="18" charset="0"/>
                              <a:ea typeface="Cambria Math" panose="02040503050406030204" pitchFamily="18" charset="0"/>
                            </a:rPr>
                          </m:ctrlPr>
                        </m:dPr>
                        <m:e>
                          <m:r>
                            <a:rPr lang="en-US" altLang="zh-CN" sz="1400" i="1" kern="100">
                              <a:effectLst/>
                              <a:latin typeface="Cambria Math" panose="02040503050406030204" pitchFamily="18" charset="0"/>
                              <a:ea typeface="宋体" panose="02010600030101010101" pitchFamily="2" charset="-122"/>
                            </a:rPr>
                            <m:t>𝑥</m:t>
                          </m:r>
                          <m:r>
                            <a:rPr lang="en-US" altLang="zh-CN" sz="1400" i="1" kern="100">
                              <a:effectLst/>
                              <a:latin typeface="Cambria Math" panose="02040503050406030204" pitchFamily="18" charset="0"/>
                              <a:ea typeface="宋体" panose="02010600030101010101" pitchFamily="2" charset="-122"/>
                            </a:rPr>
                            <m:t> </m:t>
                          </m:r>
                        </m:e>
                      </m:d>
                      <m:r>
                        <a:rPr lang="en-US" altLang="zh-CN" sz="1400" i="1" kern="100">
                          <a:effectLst/>
                          <a:latin typeface="Cambria Math" panose="02040503050406030204" pitchFamily="18" charset="0"/>
                          <a:ea typeface="宋体" panose="02010600030101010101" pitchFamily="2" charset="-122"/>
                        </a:rPr>
                        <m:t>𝑥</m:t>
                      </m:r>
                      <m:r>
                        <a:rPr lang="en-US" altLang="zh-CN" sz="1400" i="1"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𝑆</m:t>
                      </m:r>
                      <m:r>
                        <a:rPr lang="en-US" altLang="zh-CN" sz="1400" i="1" kern="100">
                          <a:effectLst/>
                          <a:latin typeface="Cambria Math" panose="02040503050406030204" pitchFamily="18" charset="0"/>
                          <a:ea typeface="宋体" panose="02010600030101010101" pitchFamily="2" charset="-122"/>
                        </a:rPr>
                        <m:t> }  </m:t>
                      </m:r>
                      <m:box>
                        <m:boxPr>
                          <m:ctrlPr>
                            <a:rPr lang="zh-CN" altLang="zh-CN" sz="1400" i="1" kern="100">
                              <a:effectLst/>
                              <a:latin typeface="Cambria Math" panose="02040503050406030204" pitchFamily="18" charset="0"/>
                              <a:ea typeface="Cambria Math" panose="02040503050406030204" pitchFamily="18" charset="0"/>
                            </a:rPr>
                          </m:ctrlPr>
                        </m:boxPr>
                        <m:e>
                          <m:groupChr>
                            <m:groupChrPr>
                              <m:chr m:val="→"/>
                              <m:vertJc m:val="bot"/>
                              <m:ctrlPr>
                                <a:rPr lang="zh-CN" altLang="zh-CN" sz="1400" i="1" kern="100">
                                  <a:effectLst/>
                                  <a:latin typeface="Cambria Math" panose="02040503050406030204" pitchFamily="18" charset="0"/>
                                  <a:ea typeface="Cambria Math" panose="02040503050406030204" pitchFamily="18" charset="0"/>
                                </a:rPr>
                              </m:ctrlPr>
                            </m:groupChrPr>
                            <m:e>
                              <m:r>
                                <a:rPr lang="en-US" altLang="zh-CN" sz="1400" i="1" kern="100">
                                  <a:effectLst/>
                                  <a:latin typeface="Cambria Math" panose="02040503050406030204" pitchFamily="18" charset="0"/>
                                  <a:ea typeface="宋体" panose="02010600030101010101" pitchFamily="2" charset="-122"/>
                                </a:rPr>
                                <m:t>𝑦𝑖𝑒𝑙𝑑𝑠</m:t>
                              </m:r>
                              <m:r>
                                <a:rPr lang="en-US" altLang="zh-CN" sz="1400" i="1" kern="100">
                                  <a:effectLst/>
                                  <a:latin typeface="Cambria Math" panose="02040503050406030204" pitchFamily="18" charset="0"/>
                                  <a:ea typeface="宋体" panose="02010600030101010101" pitchFamily="2" charset="-122"/>
                                </a:rPr>
                                <m:t> </m:t>
                              </m:r>
                            </m:e>
                          </m:groupChr>
                        </m:e>
                      </m:box>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𝑥</m:t>
                      </m:r>
                      <m:r>
                        <a:rPr lang="en-US" altLang="zh-CN" sz="1400" i="1" kern="100">
                          <a:effectLst/>
                          <a:latin typeface="Cambria Math" panose="02040503050406030204" pitchFamily="18" charset="0"/>
                          <a:ea typeface="宋体" panose="02010600030101010101" pitchFamily="2" charset="-122"/>
                        </a:rPr>
                        <m:t> | </m:t>
                      </m:r>
                      <m:r>
                        <a:rPr lang="en-US" altLang="zh-CN" sz="1400" i="1" kern="100" smtClean="0">
                          <a:effectLst/>
                          <a:latin typeface="Cambria Math" panose="02040503050406030204" pitchFamily="18" charset="0"/>
                          <a:ea typeface="宋体" panose="02010600030101010101" pitchFamily="2" charset="-122"/>
                        </a:rPr>
                        <m:t>𝑥</m:t>
                      </m:r>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𝑀𝑒𝑡𝑎</m:t>
                      </m:r>
                      <m:r>
                        <a:rPr lang="en-US" altLang="zh-CN" sz="1400" i="1"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𝐻𝑒𝑎𝑑</m:t>
                      </m:r>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𝑆𝑢𝑚𝑚𝑎𝑟𝑦</m:t>
                      </m:r>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𝑄𝑢𝑒𝑠𝑡𝑖𝑜𝑛</m:t>
                      </m:r>
                      <m:r>
                        <a:rPr lang="en-US" altLang="zh-CN" sz="1400" i="1"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𝐾𝑒𝑦𝑊𝑜𝑟𝑑𝑠</m:t>
                      </m:r>
                      <m:r>
                        <a:rPr lang="en-US" altLang="zh-CN" sz="1400" i="1" kern="100">
                          <a:effectLst/>
                          <a:latin typeface="Cambria Math" panose="02040503050406030204" pitchFamily="18" charset="0"/>
                          <a:ea typeface="宋体" panose="02010600030101010101" pitchFamily="2" charset="-122"/>
                        </a:rPr>
                        <m:t>)}</m:t>
                      </m:r>
                    </m:oMath>
                  </m:oMathPara>
                </a14:m>
                <a:endParaRPr lang="zh-CN" altLang="zh-CN" sz="1400" kern="100" dirty="0">
                  <a:effectLst/>
                  <a:latin typeface="Times New Roman" panose="02020603050405020304" pitchFamily="18" charset="0"/>
                  <a:ea typeface="宋体" panose="02010600030101010101" pitchFamily="2" charset="-122"/>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𝑀𝑒𝑡𝑎</m:t>
                      </m:r>
                      <m:d>
                        <m:dPr>
                          <m:ctrlPr>
                            <a:rPr lang="zh-CN" altLang="zh-CN" sz="1400" i="1" kern="100">
                              <a:effectLst/>
                              <a:latin typeface="Cambria Math" panose="02040503050406030204" pitchFamily="18" charset="0"/>
                              <a:ea typeface="Cambria Math" panose="02040503050406030204" pitchFamily="18" charset="0"/>
                            </a:rPr>
                          </m:ctrlPr>
                        </m:dPr>
                        <m:e>
                          <m:r>
                            <a:rPr lang="en-US" altLang="zh-CN" sz="1400" i="1" kern="100">
                              <a:effectLst/>
                              <a:latin typeface="Cambria Math" panose="02040503050406030204" pitchFamily="18" charset="0"/>
                              <a:ea typeface="宋体" panose="02010600030101010101" pitchFamily="2" charset="-122"/>
                            </a:rPr>
                            <m:t>𝐻𝑒𝑎𝑑</m:t>
                          </m:r>
                        </m:e>
                      </m:d>
                      <m:r>
                        <a:rPr lang="en-US" altLang="zh-CN" sz="1400" i="1" kern="100">
                          <a:effectLst/>
                          <a:latin typeface="Cambria Math" panose="02040503050406030204" pitchFamily="18" charset="0"/>
                          <a:ea typeface="宋体" panose="02010600030101010101" pitchFamily="2" charset="-122"/>
                        </a:rPr>
                        <m:t> </m:t>
                      </m:r>
                      <m:box>
                        <m:boxPr>
                          <m:ctrlPr>
                            <a:rPr lang="zh-CN" altLang="zh-CN" sz="1400" i="1" kern="100">
                              <a:effectLst/>
                              <a:latin typeface="Cambria Math" panose="02040503050406030204" pitchFamily="18" charset="0"/>
                              <a:ea typeface="Cambria Math" panose="02040503050406030204" pitchFamily="18" charset="0"/>
                            </a:rPr>
                          </m:ctrlPr>
                        </m:boxPr>
                        <m:e>
                          <m:groupChr>
                            <m:groupChrPr>
                              <m:chr m:val="→"/>
                              <m:vertJc m:val="bot"/>
                              <m:ctrlPr>
                                <a:rPr lang="zh-CN" altLang="zh-CN" sz="1400" i="1" kern="100">
                                  <a:effectLst/>
                                  <a:latin typeface="Cambria Math" panose="02040503050406030204" pitchFamily="18" charset="0"/>
                                  <a:ea typeface="Cambria Math" panose="02040503050406030204" pitchFamily="18" charset="0"/>
                                </a:rPr>
                              </m:ctrlPr>
                            </m:groupChrPr>
                            <m:e>
                              <m:r>
                                <a:rPr lang="en-US" altLang="zh-CN" sz="1400" i="1" kern="100">
                                  <a:effectLst/>
                                  <a:latin typeface="Cambria Math" panose="02040503050406030204" pitchFamily="18" charset="0"/>
                                  <a:ea typeface="宋体" panose="02010600030101010101" pitchFamily="2" charset="-122"/>
                                </a:rPr>
                                <m:t>𝑎𝑏𝑠𝑡𝑟𝑎𝑐𝑡</m:t>
                              </m:r>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𝑓𝑟𝑜𝑚</m:t>
                              </m:r>
                            </m:e>
                          </m:groupChr>
                        </m:e>
                      </m:box>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𝑆</m:t>
                      </m:r>
                      <m:r>
                        <a:rPr lang="en-US" altLang="zh-CN" sz="1400" i="1" kern="100">
                          <a:effectLst/>
                          <a:latin typeface="Cambria Math" panose="02040503050406030204" pitchFamily="18" charset="0"/>
                          <a:ea typeface="宋体" panose="02010600030101010101" pitchFamily="2" charset="-122"/>
                        </a:rPr>
                        <m:t>}</m:t>
                      </m:r>
                    </m:oMath>
                  </m:oMathPara>
                </a14:m>
                <a:endParaRPr lang="zh-CN" altLang="zh-CN" sz="1400" kern="100" dirty="0">
                  <a:effectLst/>
                  <a:latin typeface="Times New Roman" panose="02020603050405020304" pitchFamily="18" charset="0"/>
                  <a:ea typeface="宋体" panose="02010600030101010101" pitchFamily="2" charset="-122"/>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𝑀𝑒𝑡𝑎</m:t>
                      </m:r>
                      <m:d>
                        <m:dPr>
                          <m:ctrlPr>
                            <a:rPr lang="zh-CN" altLang="zh-CN" sz="1400" i="1" kern="100">
                              <a:effectLst/>
                              <a:latin typeface="Cambria Math" panose="02040503050406030204" pitchFamily="18" charset="0"/>
                              <a:ea typeface="Cambria Math" panose="02040503050406030204" pitchFamily="18" charset="0"/>
                            </a:rPr>
                          </m:ctrlPr>
                        </m:dPr>
                        <m:e>
                          <m:r>
                            <a:rPr lang="en-US" altLang="zh-CN" sz="1400" i="1" kern="100">
                              <a:effectLst/>
                              <a:latin typeface="Cambria Math" panose="02040503050406030204" pitchFamily="18" charset="0"/>
                              <a:ea typeface="宋体" panose="02010600030101010101" pitchFamily="2" charset="-122"/>
                            </a:rPr>
                            <m:t>𝑆𝑢𝑚𝑚𝑎𝑟𝑦</m:t>
                          </m:r>
                        </m:e>
                      </m:d>
                      <m:r>
                        <a:rPr lang="en-US" altLang="zh-CN" sz="1400" i="1" kern="100">
                          <a:effectLst/>
                          <a:latin typeface="Cambria Math" panose="02040503050406030204" pitchFamily="18" charset="0"/>
                          <a:ea typeface="宋体" panose="02010600030101010101" pitchFamily="2" charset="-122"/>
                        </a:rPr>
                        <m:t> </m:t>
                      </m:r>
                      <m:box>
                        <m:boxPr>
                          <m:ctrlPr>
                            <a:rPr lang="zh-CN" altLang="zh-CN" sz="1400" i="1" kern="100">
                              <a:effectLst/>
                              <a:latin typeface="Cambria Math" panose="02040503050406030204" pitchFamily="18" charset="0"/>
                              <a:ea typeface="Cambria Math" panose="02040503050406030204" pitchFamily="18" charset="0"/>
                            </a:rPr>
                          </m:ctrlPr>
                        </m:boxPr>
                        <m:e>
                          <m:groupChr>
                            <m:groupChrPr>
                              <m:chr m:val="→"/>
                              <m:vertJc m:val="bot"/>
                              <m:ctrlPr>
                                <a:rPr lang="zh-CN" altLang="zh-CN" sz="1400" i="1" kern="100">
                                  <a:effectLst/>
                                  <a:latin typeface="Cambria Math" panose="02040503050406030204" pitchFamily="18" charset="0"/>
                                  <a:ea typeface="Cambria Math" panose="02040503050406030204" pitchFamily="18" charset="0"/>
                                </a:rPr>
                              </m:ctrlPr>
                            </m:groupChrPr>
                            <m:e>
                              <m:r>
                                <a:rPr lang="en-US" altLang="zh-CN" sz="1400" i="1" kern="100">
                                  <a:effectLst/>
                                  <a:latin typeface="Cambria Math" panose="02040503050406030204" pitchFamily="18" charset="0"/>
                                  <a:ea typeface="宋体" panose="02010600030101010101" pitchFamily="2" charset="-122"/>
                                </a:rPr>
                                <m:t>𝑎𝑏𝑠𝑡𝑟𝑎𝑐𝑡</m:t>
                              </m:r>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𝑓𝑟𝑜𝑚</m:t>
                              </m:r>
                            </m:e>
                          </m:groupChr>
                        </m:e>
                      </m:box>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𝑆</m:t>
                      </m:r>
                      <m:r>
                        <a:rPr lang="en-US" altLang="zh-CN" sz="1400" i="1" kern="100">
                          <a:effectLst/>
                          <a:latin typeface="Cambria Math" panose="02040503050406030204" pitchFamily="18" charset="0"/>
                          <a:ea typeface="宋体" panose="02010600030101010101" pitchFamily="2" charset="-122"/>
                        </a:rPr>
                        <m:t>}</m:t>
                      </m:r>
                    </m:oMath>
                  </m:oMathPara>
                </a14:m>
                <a:endParaRPr lang="zh-CN" altLang="zh-CN" sz="1400" kern="100" dirty="0">
                  <a:effectLst/>
                  <a:latin typeface="Times New Roman" panose="02020603050405020304" pitchFamily="18" charset="0"/>
                  <a:ea typeface="宋体" panose="02010600030101010101" pitchFamily="2" charset="-122"/>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𝑀𝑒𝑡𝑎</m:t>
                      </m:r>
                      <m:d>
                        <m:dPr>
                          <m:ctrlPr>
                            <a:rPr lang="zh-CN" altLang="zh-CN" sz="1400" i="1" kern="100">
                              <a:effectLst/>
                              <a:latin typeface="Cambria Math" panose="02040503050406030204" pitchFamily="18" charset="0"/>
                              <a:ea typeface="Cambria Math" panose="02040503050406030204" pitchFamily="18" charset="0"/>
                            </a:rPr>
                          </m:ctrlPr>
                        </m:dPr>
                        <m:e>
                          <m:r>
                            <a:rPr lang="en-US" altLang="zh-CN" sz="1400" i="1" kern="100">
                              <a:effectLst/>
                              <a:latin typeface="Cambria Math" panose="02040503050406030204" pitchFamily="18" charset="0"/>
                              <a:ea typeface="宋体" panose="02010600030101010101" pitchFamily="2" charset="-122"/>
                            </a:rPr>
                            <m:t>𝑄𝑢𝑒𝑠𝑡𝑖𝑜𝑛</m:t>
                          </m:r>
                        </m:e>
                      </m:d>
                      <m:r>
                        <a:rPr lang="en-US" altLang="zh-CN" sz="1400" i="1" kern="100">
                          <a:effectLst/>
                          <a:latin typeface="Cambria Math" panose="02040503050406030204" pitchFamily="18" charset="0"/>
                          <a:ea typeface="宋体" panose="02010600030101010101" pitchFamily="2" charset="-122"/>
                        </a:rPr>
                        <m:t> </m:t>
                      </m:r>
                      <m:box>
                        <m:boxPr>
                          <m:ctrlPr>
                            <a:rPr lang="zh-CN" altLang="zh-CN" sz="1400" i="1" kern="100">
                              <a:effectLst/>
                              <a:latin typeface="Cambria Math" panose="02040503050406030204" pitchFamily="18" charset="0"/>
                              <a:ea typeface="Cambria Math" panose="02040503050406030204" pitchFamily="18" charset="0"/>
                            </a:rPr>
                          </m:ctrlPr>
                        </m:boxPr>
                        <m:e>
                          <m:groupChr>
                            <m:groupChrPr>
                              <m:chr m:val="→"/>
                              <m:vertJc m:val="bot"/>
                              <m:ctrlPr>
                                <a:rPr lang="zh-CN" altLang="zh-CN" sz="1400" i="1" kern="100">
                                  <a:effectLst/>
                                  <a:latin typeface="Cambria Math" panose="02040503050406030204" pitchFamily="18" charset="0"/>
                                  <a:ea typeface="Cambria Math" panose="02040503050406030204" pitchFamily="18" charset="0"/>
                                </a:rPr>
                              </m:ctrlPr>
                            </m:groupChrPr>
                            <m:e>
                              <m:r>
                                <a:rPr lang="en-US" altLang="zh-CN" sz="1400" i="1" kern="100">
                                  <a:effectLst/>
                                  <a:latin typeface="Cambria Math" panose="02040503050406030204" pitchFamily="18" charset="0"/>
                                  <a:ea typeface="宋体" panose="02010600030101010101" pitchFamily="2" charset="-122"/>
                                </a:rPr>
                                <m:t>𝑎𝑏𝑠𝑡𝑟𝑎𝑐𝑡</m:t>
                              </m:r>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𝑓𝑟𝑜𝑚</m:t>
                              </m:r>
                            </m:e>
                          </m:groupChr>
                        </m:e>
                      </m:box>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𝑆</m:t>
                      </m:r>
                      <m:r>
                        <a:rPr lang="en-US" altLang="zh-CN" sz="1400" i="1" kern="100">
                          <a:effectLst/>
                          <a:latin typeface="Cambria Math" panose="02040503050406030204" pitchFamily="18" charset="0"/>
                          <a:ea typeface="宋体" panose="02010600030101010101" pitchFamily="2" charset="-122"/>
                        </a:rPr>
                        <m:t>}</m:t>
                      </m:r>
                    </m:oMath>
                  </m:oMathPara>
                </a14:m>
                <a:endParaRPr lang="zh-CN" altLang="zh-CN" sz="1400" kern="100" dirty="0">
                  <a:effectLst/>
                  <a:latin typeface="Times New Roman" panose="02020603050405020304" pitchFamily="18" charset="0"/>
                  <a:ea typeface="宋体" panose="02010600030101010101" pitchFamily="2" charset="-122"/>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𝑀𝑒𝑡𝑎</m:t>
                      </m:r>
                      <m:d>
                        <m:dPr>
                          <m:ctrlPr>
                            <a:rPr lang="zh-CN" altLang="zh-CN" sz="1400" i="1" kern="100">
                              <a:effectLst/>
                              <a:latin typeface="Cambria Math" panose="02040503050406030204" pitchFamily="18" charset="0"/>
                              <a:ea typeface="Cambria Math" panose="02040503050406030204" pitchFamily="18" charset="0"/>
                            </a:rPr>
                          </m:ctrlPr>
                        </m:dPr>
                        <m:e>
                          <m:r>
                            <a:rPr lang="en-US" altLang="zh-CN" sz="1400" i="1" kern="100">
                              <a:effectLst/>
                              <a:latin typeface="Cambria Math" panose="02040503050406030204" pitchFamily="18" charset="0"/>
                              <a:ea typeface="宋体" panose="02010600030101010101" pitchFamily="2" charset="-122"/>
                            </a:rPr>
                            <m:t>𝐾𝑒𝑦𝑊𝑜𝑟𝑑𝑠</m:t>
                          </m:r>
                        </m:e>
                      </m:d>
                      <m:r>
                        <a:rPr lang="en-US" altLang="zh-CN" sz="1400" i="1" kern="100">
                          <a:effectLst/>
                          <a:latin typeface="Cambria Math" panose="02040503050406030204" pitchFamily="18" charset="0"/>
                          <a:ea typeface="宋体" panose="02010600030101010101" pitchFamily="2" charset="-122"/>
                        </a:rPr>
                        <m:t> </m:t>
                      </m:r>
                      <m:box>
                        <m:boxPr>
                          <m:ctrlPr>
                            <a:rPr lang="zh-CN" altLang="zh-CN" sz="1400" i="1" kern="100">
                              <a:effectLst/>
                              <a:latin typeface="Cambria Math" panose="02040503050406030204" pitchFamily="18" charset="0"/>
                              <a:ea typeface="Cambria Math" panose="02040503050406030204" pitchFamily="18" charset="0"/>
                            </a:rPr>
                          </m:ctrlPr>
                        </m:boxPr>
                        <m:e>
                          <m:groupChr>
                            <m:groupChrPr>
                              <m:chr m:val="→"/>
                              <m:vertJc m:val="bot"/>
                              <m:ctrlPr>
                                <a:rPr lang="zh-CN" altLang="zh-CN" sz="1400" i="1" kern="100">
                                  <a:effectLst/>
                                  <a:latin typeface="Cambria Math" panose="02040503050406030204" pitchFamily="18" charset="0"/>
                                  <a:ea typeface="Cambria Math" panose="02040503050406030204" pitchFamily="18" charset="0"/>
                                </a:rPr>
                              </m:ctrlPr>
                            </m:groupChrPr>
                            <m:e>
                              <m:r>
                                <a:rPr lang="en-US" altLang="zh-CN" sz="1400" i="1" kern="100">
                                  <a:effectLst/>
                                  <a:latin typeface="Cambria Math" panose="02040503050406030204" pitchFamily="18" charset="0"/>
                                  <a:ea typeface="宋体" panose="02010600030101010101" pitchFamily="2" charset="-122"/>
                                </a:rPr>
                                <m:t>𝑎𝑏𝑠𝑡𝑟𝑎𝑐𝑡</m:t>
                              </m:r>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𝑓𝑟𝑜𝑚</m:t>
                              </m:r>
                            </m:e>
                          </m:groupChr>
                        </m:e>
                      </m:box>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𝑆</m:t>
                      </m:r>
                      <m:r>
                        <a:rPr lang="en-US" altLang="zh-CN" sz="1400" i="1" kern="100">
                          <a:effectLst/>
                          <a:latin typeface="Cambria Math" panose="02040503050406030204" pitchFamily="18" charset="0"/>
                          <a:ea typeface="宋体" panose="02010600030101010101" pitchFamily="2" charset="-122"/>
                        </a:rPr>
                        <m:t>}</m:t>
                      </m:r>
                    </m:oMath>
                  </m:oMathPara>
                </a14:m>
                <a:endParaRPr lang="zh-CN" altLang="zh-CN" sz="1400" kern="100" dirty="0">
                  <a:effectLst/>
                  <a:latin typeface="Times New Roman" panose="02020603050405020304" pitchFamily="18" charset="0"/>
                  <a:ea typeface="宋体" panose="02010600030101010101" pitchFamily="2" charset="-122"/>
                </a:endParaRPr>
              </a:p>
            </p:txBody>
          </p:sp>
        </mc:Choice>
        <mc:Fallback xmlns="">
          <p:sp>
            <p:nvSpPr>
              <p:cNvPr id="135" name="文本框 134">
                <a:extLst>
                  <a:ext uri="{FF2B5EF4-FFF2-40B4-BE49-F238E27FC236}">
                    <a16:creationId xmlns:a16="http://schemas.microsoft.com/office/drawing/2014/main" id="{CCA17C50-7EDE-BA66-3FDF-35BC6451F3D5}"/>
                  </a:ext>
                </a:extLst>
              </p:cNvPr>
              <p:cNvSpPr txBox="1">
                <a:spLocks noRot="1" noChangeAspect="1" noMove="1" noResize="1" noEditPoints="1" noAdjustHandles="1" noChangeArrowheads="1" noChangeShapeType="1" noTextEdit="1"/>
              </p:cNvSpPr>
              <p:nvPr/>
            </p:nvSpPr>
            <p:spPr>
              <a:xfrm>
                <a:off x="4570827" y="1758598"/>
                <a:ext cx="7243369" cy="3931141"/>
              </a:xfrm>
              <a:prstGeom prst="rect">
                <a:avLst/>
              </a:prstGeom>
              <a:blipFill>
                <a:blip r:embed="rId9"/>
                <a:stretch>
                  <a:fillRect l="-253" r="-2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9106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10.xml><?xml version="1.0" encoding="utf-8"?>
<p:tagLst xmlns:a="http://schemas.openxmlformats.org/drawingml/2006/main" xmlns:r="http://schemas.openxmlformats.org/officeDocument/2006/relationships" xmlns:p="http://schemas.openxmlformats.org/presentationml/2006/main">
  <p:tag name="OP_SCP_ITEM_INDEX" val="3"/>
</p:tagLst>
</file>

<file path=ppt/tags/tag11.xml><?xml version="1.0" encoding="utf-8"?>
<p:tagLst xmlns:a="http://schemas.openxmlformats.org/drawingml/2006/main" xmlns:r="http://schemas.openxmlformats.org/officeDocument/2006/relationships" xmlns:p="http://schemas.openxmlformats.org/presentationml/2006/main">
  <p:tag name="OP_SCP_ITEM_INDEX" val="3"/>
</p:tagLst>
</file>

<file path=ppt/tags/tag12.xml><?xml version="1.0" encoding="utf-8"?>
<p:tagLst xmlns:a="http://schemas.openxmlformats.org/drawingml/2006/main" xmlns:r="http://schemas.openxmlformats.org/officeDocument/2006/relationships" xmlns:p="http://schemas.openxmlformats.org/presentationml/2006/main">
  <p:tag name="OP_SCP_ITEM_INDEX" val="3"/>
</p:tagLst>
</file>

<file path=ppt/tags/tag13.xml><?xml version="1.0" encoding="utf-8"?>
<p:tagLst xmlns:a="http://schemas.openxmlformats.org/drawingml/2006/main" xmlns:r="http://schemas.openxmlformats.org/officeDocument/2006/relationships" xmlns:p="http://schemas.openxmlformats.org/presentationml/2006/main">
  <p:tag name="OP_SCP_ITEM_INDEX" val="3"/>
</p:tagLst>
</file>

<file path=ppt/tags/tag14.xml><?xml version="1.0" encoding="utf-8"?>
<p:tagLst xmlns:a="http://schemas.openxmlformats.org/drawingml/2006/main" xmlns:r="http://schemas.openxmlformats.org/officeDocument/2006/relationships" xmlns:p="http://schemas.openxmlformats.org/presentationml/2006/main">
  <p:tag name="OP_SCP_ITEM_INDEX" val="3"/>
</p:tagLst>
</file>

<file path=ppt/tags/tag15.xml><?xml version="1.0" encoding="utf-8"?>
<p:tagLst xmlns:a="http://schemas.openxmlformats.org/drawingml/2006/main" xmlns:r="http://schemas.openxmlformats.org/officeDocument/2006/relationships" xmlns:p="http://schemas.openxmlformats.org/presentationml/2006/main">
  <p:tag name="OP_SCP_ITEM_INDEX" val="2"/>
</p:tagLst>
</file>

<file path=ppt/tags/tag16.xml><?xml version="1.0" encoding="utf-8"?>
<p:tagLst xmlns:a="http://schemas.openxmlformats.org/drawingml/2006/main" xmlns:r="http://schemas.openxmlformats.org/officeDocument/2006/relationships" xmlns:p="http://schemas.openxmlformats.org/presentationml/2006/main">
  <p:tag name="OP_SCP_ITEM_INDEX" val="2"/>
</p:tagLst>
</file>

<file path=ppt/tags/tag17.xml><?xml version="1.0" encoding="utf-8"?>
<p:tagLst xmlns:a="http://schemas.openxmlformats.org/drawingml/2006/main" xmlns:r="http://schemas.openxmlformats.org/officeDocument/2006/relationships" xmlns:p="http://schemas.openxmlformats.org/presentationml/2006/main">
  <p:tag name="OP_SCP_ITEM_INDEX" val="2"/>
</p:tagLst>
</file>

<file path=ppt/tags/tag18.xml><?xml version="1.0" encoding="utf-8"?>
<p:tagLst xmlns:a="http://schemas.openxmlformats.org/drawingml/2006/main" xmlns:r="http://schemas.openxmlformats.org/officeDocument/2006/relationships" xmlns:p="http://schemas.openxmlformats.org/presentationml/2006/main">
  <p:tag name="OP_SCP_ITEM_INDEX" val="2"/>
</p:tagLst>
</file>

<file path=ppt/tags/tag19.xml><?xml version="1.0" encoding="utf-8"?>
<p:tagLst xmlns:a="http://schemas.openxmlformats.org/drawingml/2006/main" xmlns:r="http://schemas.openxmlformats.org/officeDocument/2006/relationships" xmlns:p="http://schemas.openxmlformats.org/presentationml/2006/main">
  <p:tag name="OP_SCP_ITEM_INDEX" val="2"/>
</p:tagLst>
</file>

<file path=ppt/tags/tag2.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
</p:tagLst>
</file>

<file path=ppt/tags/tag20.xml><?xml version="1.0" encoding="utf-8"?>
<p:tagLst xmlns:a="http://schemas.openxmlformats.org/drawingml/2006/main" xmlns:r="http://schemas.openxmlformats.org/officeDocument/2006/relationships" xmlns:p="http://schemas.openxmlformats.org/presentationml/2006/main">
  <p:tag name="OP_SCP_ITEM_INDEX" val="1"/>
</p:tagLst>
</file>

<file path=ppt/tags/tag21.xml><?xml version="1.0" encoding="utf-8"?>
<p:tagLst xmlns:a="http://schemas.openxmlformats.org/drawingml/2006/main" xmlns:r="http://schemas.openxmlformats.org/officeDocument/2006/relationships" xmlns:p="http://schemas.openxmlformats.org/presentationml/2006/main">
  <p:tag name="OP_SCP_ITEM_INDEX" val="1"/>
</p:tagLst>
</file>

<file path=ppt/tags/tag22.xml><?xml version="1.0" encoding="utf-8"?>
<p:tagLst xmlns:a="http://schemas.openxmlformats.org/drawingml/2006/main" xmlns:r="http://schemas.openxmlformats.org/officeDocument/2006/relationships" xmlns:p="http://schemas.openxmlformats.org/presentationml/2006/main">
  <p:tag name="OP_SCP_ITEM_INDEX" val="1"/>
</p:tagLst>
</file>

<file path=ppt/tags/tag23.xml><?xml version="1.0" encoding="utf-8"?>
<p:tagLst xmlns:a="http://schemas.openxmlformats.org/drawingml/2006/main" xmlns:r="http://schemas.openxmlformats.org/officeDocument/2006/relationships" xmlns:p="http://schemas.openxmlformats.org/presentationml/2006/main">
  <p:tag name="OP_SCP_ITEM_INDEX" val="1"/>
</p:tagLst>
</file>

<file path=ppt/tags/tag24.xml><?xml version="1.0" encoding="utf-8"?>
<p:tagLst xmlns:a="http://schemas.openxmlformats.org/drawingml/2006/main" xmlns:r="http://schemas.openxmlformats.org/officeDocument/2006/relationships" xmlns:p="http://schemas.openxmlformats.org/presentationml/2006/main">
  <p:tag name="OP_SCP_ITEM_INDEX" val="1"/>
</p:tagLst>
</file>

<file path=ppt/tags/tag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5.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
</p:tagLst>
</file>

<file path=ppt/tags/tag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7.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03"/>
</p:tagLst>
</file>

<file path=ppt/tags/tag8.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
</p:tagLst>
</file>

<file path=ppt/tags/tag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7C509D"/>
      </a:accent1>
      <a:accent2>
        <a:srgbClr val="CE92BF"/>
      </a:accent2>
      <a:accent3>
        <a:srgbClr val="E5CBE1"/>
      </a:accent3>
      <a:accent4>
        <a:srgbClr val="B0A7D1"/>
      </a:accent4>
      <a:accent5>
        <a:srgbClr val="9B72B0"/>
      </a:accent5>
      <a:accent6>
        <a:srgbClr val="6456A3"/>
      </a:accent6>
      <a:hlink>
        <a:srgbClr val="B28600"/>
      </a:hlink>
      <a:folHlink>
        <a:srgbClr val="48A1FA"/>
      </a:folHlink>
    </a:clrScheme>
    <a:fontScheme name="font">
      <a:majorFont>
        <a:latin typeface="微软雅黑"/>
        <a:ea typeface="微软雅黑"/>
        <a:cs typeface=""/>
      </a:majorFont>
      <a:minorFont>
        <a:latin typeface="Arial Regular"/>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2525</TotalTime>
  <Words>2862</Words>
  <Application>Microsoft Macintosh PowerPoint</Application>
  <PresentationFormat>宽屏</PresentationFormat>
  <Paragraphs>277</Paragraphs>
  <Slides>16</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等线</vt:lpstr>
      <vt:lpstr>黑体</vt:lpstr>
      <vt:lpstr>宋体</vt:lpstr>
      <vt:lpstr>Microsoft YaHei</vt:lpstr>
      <vt:lpstr>Microsoft YaHei</vt:lpstr>
      <vt:lpstr>Arial Regular</vt:lpstr>
      <vt:lpstr>Dutch801 Rm BT</vt:lpstr>
      <vt:lpstr>Inter</vt:lpstr>
      <vt:lpstr>Microsoft YaHei Light</vt:lpstr>
      <vt:lpstr>PingFang SC Semibold</vt:lpstr>
      <vt:lpstr>Arial</vt:lpstr>
      <vt:lpstr>Arial Black</vt:lpstr>
      <vt:lpstr>Cambria Math</vt:lpstr>
      <vt:lpstr>Times New Roman</vt:lpstr>
      <vt:lpstr>Wingdings</vt:lpstr>
      <vt:lpstr>Office 主题​​</vt:lpstr>
      <vt:lpstr>基于RAG的开源技术库智能检索方法研究</vt:lpstr>
      <vt:lpstr>PowerPoint 演示文稿</vt:lpstr>
      <vt:lpstr>研究背景</vt:lpstr>
      <vt:lpstr>研究背景</vt:lpstr>
      <vt:lpstr>国内外研究现状</vt:lpstr>
      <vt:lpstr>国内外研究现状</vt:lpstr>
      <vt:lpstr>国内外研究现状</vt:lpstr>
      <vt:lpstr>研究内容</vt:lpstr>
      <vt:lpstr>研究内容 - 多尺度文本抽取</vt:lpstr>
      <vt:lpstr>研究内容 - 基于全局语义的混合索引召回算法</vt:lpstr>
      <vt:lpstr>研究内容 - 基于梯度下降的 Automatic Prompt Engineer</vt:lpstr>
      <vt:lpstr>技术验证 - 开源技术库检索原型系统</vt:lpstr>
      <vt:lpstr>本文创新点</vt:lpstr>
      <vt:lpstr>研究基础</vt:lpstr>
      <vt:lpstr>研究计划</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CAT H</dc:creator>
  <cp:lastModifiedBy>c3778</cp:lastModifiedBy>
  <cp:revision>548</cp:revision>
  <dcterms:created xsi:type="dcterms:W3CDTF">2020-04-22T15:09:45Z</dcterms:created>
  <dcterms:modified xsi:type="dcterms:W3CDTF">2024-05-08T05:52:09Z</dcterms:modified>
</cp:coreProperties>
</file>